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4651" r:id="rId3"/>
    <p:sldId id="257" r:id="rId4"/>
    <p:sldId id="413" r:id="rId5"/>
    <p:sldId id="414" r:id="rId6"/>
    <p:sldId id="4232" r:id="rId7"/>
    <p:sldId id="4233" r:id="rId8"/>
    <p:sldId id="4292" r:id="rId9"/>
    <p:sldId id="4277" r:id="rId10"/>
    <p:sldId id="4272" r:id="rId11"/>
    <p:sldId id="258" r:id="rId12"/>
    <p:sldId id="259" r:id="rId13"/>
    <p:sldId id="260" r:id="rId14"/>
    <p:sldId id="261" r:id="rId15"/>
    <p:sldId id="262" r:id="rId16"/>
    <p:sldId id="263" r:id="rId17"/>
    <p:sldId id="264" r:id="rId18"/>
    <p:sldId id="265" r:id="rId19"/>
    <p:sldId id="4650" r:id="rId20"/>
  </p:sldIdLst>
  <p:sldSz cx="12436475" cy="6994525"/>
  <p:notesSz cx="6858000" cy="9144000"/>
  <p:defaultTextStyle>
    <a:defPPr>
      <a:defRPr lang="fr-FR"/>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240A73-C0EA-49E9-8602-B9CA1AD63C4F}" v="3" dt="2020-05-29T20:08:08.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65795" autoAdjust="0"/>
  </p:normalViewPr>
  <p:slideViewPr>
    <p:cSldViewPr snapToGrid="0" snapToObjects="1">
      <p:cViewPr varScale="1">
        <p:scale>
          <a:sx n="76" d="100"/>
          <a:sy n="76" d="100"/>
        </p:scale>
        <p:origin x="75"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man Oridedi" userId="bc546f19-c8cf-4139-bde7-4c15b8f1241f" providerId="ADAL" clId="{DC240A73-C0EA-49E9-8602-B9CA1AD63C4F}"/>
    <pc:docChg chg="undo custSel modSld sldOrd">
      <pc:chgData name="Rahman Oridedi" userId="bc546f19-c8cf-4139-bde7-4c15b8f1241f" providerId="ADAL" clId="{DC240A73-C0EA-49E9-8602-B9CA1AD63C4F}" dt="2020-05-29T20:47:36.207" v="139"/>
      <pc:docMkLst>
        <pc:docMk/>
      </pc:docMkLst>
      <pc:sldChg chg="modSp mod">
        <pc:chgData name="Rahman Oridedi" userId="bc546f19-c8cf-4139-bde7-4c15b8f1241f" providerId="ADAL" clId="{DC240A73-C0EA-49E9-8602-B9CA1AD63C4F}" dt="2020-05-29T20:08:31.414" v="60" actId="20577"/>
        <pc:sldMkLst>
          <pc:docMk/>
          <pc:sldMk cId="3185283400" sldId="256"/>
        </pc:sldMkLst>
        <pc:spChg chg="mod">
          <ac:chgData name="Rahman Oridedi" userId="bc546f19-c8cf-4139-bde7-4c15b8f1241f" providerId="ADAL" clId="{DC240A73-C0EA-49E9-8602-B9CA1AD63C4F}" dt="2020-05-29T20:08:31.414" v="60" actId="20577"/>
          <ac:spMkLst>
            <pc:docMk/>
            <pc:sldMk cId="3185283400" sldId="256"/>
            <ac:spMk id="5" creationId="{52C1303A-68EC-3045-947F-E61598A87277}"/>
          </ac:spMkLst>
        </pc:spChg>
      </pc:sldChg>
      <pc:sldChg chg="modNotesTx">
        <pc:chgData name="Rahman Oridedi" userId="bc546f19-c8cf-4139-bde7-4c15b8f1241f" providerId="ADAL" clId="{DC240A73-C0EA-49E9-8602-B9CA1AD63C4F}" dt="2020-05-29T20:29:11.919" v="127"/>
        <pc:sldMkLst>
          <pc:docMk/>
          <pc:sldMk cId="2766640558" sldId="258"/>
        </pc:sldMkLst>
      </pc:sldChg>
      <pc:sldChg chg="ord">
        <pc:chgData name="Rahman Oridedi" userId="bc546f19-c8cf-4139-bde7-4c15b8f1241f" providerId="ADAL" clId="{DC240A73-C0EA-49E9-8602-B9CA1AD63C4F}" dt="2020-05-29T20:35:38.029" v="129"/>
        <pc:sldMkLst>
          <pc:docMk/>
          <pc:sldMk cId="3526846788" sldId="259"/>
        </pc:sldMkLst>
      </pc:sldChg>
      <pc:sldChg chg="ord">
        <pc:chgData name="Rahman Oridedi" userId="bc546f19-c8cf-4139-bde7-4c15b8f1241f" providerId="ADAL" clId="{DC240A73-C0EA-49E9-8602-B9CA1AD63C4F}" dt="2020-05-29T20:35:49.935" v="133"/>
        <pc:sldMkLst>
          <pc:docMk/>
          <pc:sldMk cId="541470660" sldId="260"/>
        </pc:sldMkLst>
      </pc:sldChg>
      <pc:sldChg chg="addSp mod ord">
        <pc:chgData name="Rahman Oridedi" userId="bc546f19-c8cf-4139-bde7-4c15b8f1241f" providerId="ADAL" clId="{DC240A73-C0EA-49E9-8602-B9CA1AD63C4F}" dt="2020-05-29T20:42:13.040" v="138"/>
        <pc:sldMkLst>
          <pc:docMk/>
          <pc:sldMk cId="917606867" sldId="261"/>
        </pc:sldMkLst>
        <pc:inkChg chg="add">
          <ac:chgData name="Rahman Oridedi" userId="bc546f19-c8cf-4139-bde7-4c15b8f1241f" providerId="ADAL" clId="{DC240A73-C0EA-49E9-8602-B9CA1AD63C4F}" dt="2020-05-29T20:42:10.206" v="134" actId="9405"/>
          <ac:inkMkLst>
            <pc:docMk/>
            <pc:sldMk cId="917606867" sldId="261"/>
            <ac:inkMk id="4" creationId="{CAB18D83-8F4A-4C9A-B140-76B16944A06E}"/>
          </ac:inkMkLst>
        </pc:inkChg>
      </pc:sldChg>
      <pc:sldChg chg="modNotesTx">
        <pc:chgData name="Rahman Oridedi" userId="bc546f19-c8cf-4139-bde7-4c15b8f1241f" providerId="ADAL" clId="{DC240A73-C0EA-49E9-8602-B9CA1AD63C4F}" dt="2020-05-29T20:27:31.959" v="126" actId="20577"/>
        <pc:sldMkLst>
          <pc:docMk/>
          <pc:sldMk cId="3529431628" sldId="4272"/>
        </pc:sldMkLst>
      </pc:sldChg>
      <pc:sldChg chg="modNotesTx">
        <pc:chgData name="Rahman Oridedi" userId="bc546f19-c8cf-4139-bde7-4c15b8f1241f" providerId="ADAL" clId="{DC240A73-C0EA-49E9-8602-B9CA1AD63C4F}" dt="2020-05-29T20:27:00.388" v="125"/>
        <pc:sldMkLst>
          <pc:docMk/>
          <pc:sldMk cId="3994166649" sldId="4277"/>
        </pc:sldMkLst>
      </pc:sldChg>
      <pc:sldChg chg="modNotesTx">
        <pc:chgData name="Rahman Oridedi" userId="bc546f19-c8cf-4139-bde7-4c15b8f1241f" providerId="ADAL" clId="{DC240A73-C0EA-49E9-8602-B9CA1AD63C4F}" dt="2020-05-29T20:47:36.207" v="139"/>
        <pc:sldMkLst>
          <pc:docMk/>
          <pc:sldMk cId="1424658220" sldId="4650"/>
        </pc:sldMkLst>
      </pc:sldChg>
      <pc:sldChg chg="modSp mod">
        <pc:chgData name="Rahman Oridedi" userId="bc546f19-c8cf-4139-bde7-4c15b8f1241f" providerId="ADAL" clId="{DC240A73-C0EA-49E9-8602-B9CA1AD63C4F}" dt="2020-05-29T20:07:40.813" v="25" actId="20577"/>
        <pc:sldMkLst>
          <pc:docMk/>
          <pc:sldMk cId="2748805676" sldId="4651"/>
        </pc:sldMkLst>
        <pc:spChg chg="mod">
          <ac:chgData name="Rahman Oridedi" userId="bc546f19-c8cf-4139-bde7-4c15b8f1241f" providerId="ADAL" clId="{DC240A73-C0EA-49E9-8602-B9CA1AD63C4F}" dt="2020-05-29T20:07:40.813" v="25" actId="20577"/>
          <ac:spMkLst>
            <pc:docMk/>
            <pc:sldMk cId="2748805676" sldId="4651"/>
            <ac:spMk id="3" creationId="{8B1F5F57-A62E-A84D-A9B7-8639EE7705A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9T20:42:10.190"/>
    </inkml:context>
    <inkml:brush xml:id="br0">
      <inkml:brushProperty name="width" value="0.05" units="cm"/>
      <inkml:brushProperty name="height" value="0.05" units="cm"/>
    </inkml:brush>
  </inkml:definitions>
  <inkml:trace contextRef="#ctx0" brushRef="#br0">144 0 9184 0 0,'-5'19'199'0'0,"0"0"0"0"0,-14 34 1 0 0,16-46-161 0 0,-1 0 0 0 0,0 0 1 0 0,-1 0-1 0 0,1 0 1 0 0,-1-1-1 0 0,-1 0 0 0 0,1 0 1 0 0,-1 0-1 0 0,-12 9 1 0 0,8-8-42 0 0,4-3-6 0 0,-1 1 1 0 0,2-1-1 0 0,-9 9 1 0 0,12-12 4 0 0,1 1 0 0 0,0-1 0 0 0,0 0 0 0 0,0 1 0 0 0,0-1 0 0 0,0 1 0 0 0,0 0 0 0 0,1-1 0 0 0,-1 1 0 0 0,0 0 0 0 0,1-1 0 0 0,-1 1 0 0 0,1 0 0 0 0,0 0 0 0 0,0-1 0 0 0,-1 1 0 0 0,1 0 0 0 0,0 0 0 0 0,1 3 0 0 0,1 10-81 0 0,1 9 22 0 0,-3-23 61 0 0,0 0 0 0 0,1 1 0 0 0,-1-1 0 0 0,1 0 0 0 0,-1 0 1 0 0,1 0-1 0 0,-1 0 0 0 0,1 0 0 0 0,-1 0 0 0 0,1 0 0 0 0,0 0 1 0 0,0 0-1 0 0,-1 0 0 0 0,3 1 0 0 0,-3-1-23 0 0,1-1 0 0 0,0 0 1 0 0,0 1-1 0 0,-1-1 0 0 0,1 0 0 0 0,0 0 1 0 0,0 0-1 0 0,0 0 0 0 0,-1 0 0 0 0,1 0 0 0 0,0 0 1 0 0,0 0-1 0 0,-1 0 0 0 0,1 0 0 0 0,0 0 1 0 0,0 0-1 0 0,0-1 0 0 0,-1 1 0 0 0,1 0 0 0 0,0-1 1 0 0,-1 1-1 0 0,1 0 0 0 0,0-1 0 0 0,0 1 1 0 0,0-1-1 0 0,0 0-44 0 0,0 0 1 0 0,0 0-1 0 0,0 0 1 0 0,0 0-1 0 0,0 0 1 0 0,0 0-1 0 0,0 0 1 0 0,0 0-1 0 0,0 0 1 0 0,-1 0-1 0 0,1-1 1 0 0,1-1-1 0 0,-1-11-497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EAA14-71DD-EB46-93BC-F97429C564AA}" type="datetimeFigureOut">
              <a:rPr lang="en-US" smtClean="0"/>
              <a:t>5/29/2020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7A861-232A-C540-80A8-DCEFB8B0EA61}" type="slidenum">
              <a:rPr lang="en-US" smtClean="0"/>
              <a:t>‹#›</a:t>
            </a:fld>
            <a:endParaRPr lang="en-US"/>
          </a:p>
        </p:txBody>
      </p:sp>
    </p:spTree>
    <p:extLst>
      <p:ext uri="{BB962C8B-B14F-4D97-AF65-F5344CB8AC3E}">
        <p14:creationId xmlns:p14="http://schemas.microsoft.com/office/powerpoint/2010/main" val="3913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machine-learning/tutorial-designer-automobile-price-train-sco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5/29/2020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59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71717"/>
                </a:solidFill>
                <a:effectLst/>
                <a:latin typeface="Segoe UI" panose="020B0502040204020203" pitchFamily="34" charset="0"/>
              </a:rPr>
              <a:t>Deep learning</a:t>
            </a:r>
            <a:r>
              <a:rPr lang="en-US" b="0" i="0" dirty="0">
                <a:solidFill>
                  <a:srgbClr val="171717"/>
                </a:solidFill>
                <a:effectLst/>
                <a:latin typeface="Segoe UI" panose="020B0502040204020203" pitchFamily="34" charset="0"/>
              </a:rPr>
              <a:t> is a subset of machine learning that's based on artificial neural networks. The </a:t>
            </a:r>
            <a:r>
              <a:rPr lang="en-US" b="0" i="1" dirty="0">
                <a:solidFill>
                  <a:srgbClr val="171717"/>
                </a:solidFill>
                <a:effectLst/>
                <a:latin typeface="Segoe UI" panose="020B0502040204020203" pitchFamily="34" charset="0"/>
              </a:rPr>
              <a:t>learning process</a:t>
            </a:r>
            <a:r>
              <a:rPr lang="en-US" b="0" i="0" dirty="0">
                <a:solidFill>
                  <a:srgbClr val="171717"/>
                </a:solidFill>
                <a:effectLst/>
                <a:latin typeface="Segoe UI" panose="020B0502040204020203" pitchFamily="34" charset="0"/>
              </a:rPr>
              <a:t> is </a:t>
            </a:r>
            <a:r>
              <a:rPr lang="en-US" b="0" i="1" dirty="0">
                <a:solidFill>
                  <a:srgbClr val="171717"/>
                </a:solidFill>
                <a:effectLst/>
                <a:latin typeface="Segoe UI" panose="020B0502040204020203" pitchFamily="34" charset="0"/>
              </a:rPr>
              <a:t>deep</a:t>
            </a:r>
            <a:r>
              <a:rPr lang="en-US" b="0" i="0" dirty="0">
                <a:solidFill>
                  <a:srgbClr val="171717"/>
                </a:solidFill>
                <a:effectLst/>
                <a:latin typeface="Segoe UI" panose="020B0502040204020203" pitchFamily="34" charset="0"/>
              </a:rPr>
              <a:t> because the structure of artificial neural networks consists of multiple input, output, and hidden layers. Each layer contains units that transform the input data into information that the next layer can use for a certain predictive task. Thanks to this structure, a machine can learn through its own data processing.</a:t>
            </a:r>
          </a:p>
          <a:p>
            <a:pPr algn="l">
              <a:buFont typeface="Arial" panose="020B0604020202020204" pitchFamily="34" charset="0"/>
              <a:buChar char="•"/>
            </a:pPr>
            <a:r>
              <a:rPr lang="en-US" b="1" i="0" dirty="0">
                <a:solidFill>
                  <a:srgbClr val="171717"/>
                </a:solidFill>
                <a:effectLst/>
                <a:latin typeface="Segoe UI" panose="020B0502040204020203" pitchFamily="34" charset="0"/>
              </a:rPr>
              <a:t>Machine learning</a:t>
            </a:r>
            <a:r>
              <a:rPr lang="en-US" b="0" i="0" dirty="0">
                <a:solidFill>
                  <a:srgbClr val="171717"/>
                </a:solidFill>
                <a:effectLst/>
                <a:latin typeface="Segoe UI" panose="020B0502040204020203" pitchFamily="34" charset="0"/>
              </a:rPr>
              <a:t> is a subset of artificial intelligence that uses techniques (such as deep learning) that enable machines to use experience to improve at tasks. The </a:t>
            </a:r>
            <a:r>
              <a:rPr lang="en-US" b="0" i="1" dirty="0">
                <a:solidFill>
                  <a:srgbClr val="171717"/>
                </a:solidFill>
                <a:effectLst/>
                <a:latin typeface="Segoe UI" panose="020B0502040204020203" pitchFamily="34" charset="0"/>
              </a:rPr>
              <a:t>learning process</a:t>
            </a:r>
            <a:r>
              <a:rPr lang="en-US" b="0" i="0" dirty="0">
                <a:solidFill>
                  <a:srgbClr val="171717"/>
                </a:solidFill>
                <a:effectLst/>
                <a:latin typeface="Segoe UI" panose="020B0502040204020203" pitchFamily="34" charset="0"/>
              </a:rPr>
              <a:t> is based on the following steps:</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Feed data into an algorithm. (In this step you can provide additional information to the model, for example, by performing feature extraction.)</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Use this data to train a model.</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Test and deploy the model.</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Consume the deployed model to do an automated predictive task. (In other words, call and use the deployed model to receive the predictions returned by the model.)</a:t>
            </a:r>
          </a:p>
          <a:p>
            <a:pPr algn="l">
              <a:buFont typeface="Arial" panose="020B0604020202020204" pitchFamily="34" charset="0"/>
              <a:buChar char="•"/>
            </a:pPr>
            <a:r>
              <a:rPr lang="en-US" b="1" i="0" dirty="0">
                <a:solidFill>
                  <a:srgbClr val="171717"/>
                </a:solidFill>
                <a:effectLst/>
                <a:latin typeface="Segoe UI" panose="020B0502040204020203" pitchFamily="34" charset="0"/>
              </a:rPr>
              <a:t>Artificial intelligence (AI)</a:t>
            </a:r>
            <a:r>
              <a:rPr lang="en-US" b="0" i="0" dirty="0">
                <a:solidFill>
                  <a:srgbClr val="171717"/>
                </a:solidFill>
                <a:effectLst/>
                <a:latin typeface="Segoe UI" panose="020B0502040204020203" pitchFamily="34" charset="0"/>
              </a:rPr>
              <a:t> is a technique that enables computers to mimic human intelligence. It includes machine learning.</a:t>
            </a:r>
          </a:p>
          <a:p>
            <a:endParaRPr lang="fr-FR" dirty="0"/>
          </a:p>
          <a:p>
            <a:endParaRPr lang="fr-FR" dirty="0"/>
          </a:p>
          <a:p>
            <a:endParaRPr lang="fr-FR" dirty="0"/>
          </a:p>
          <a:p>
            <a:r>
              <a:rPr lang="fr-FR" dirty="0" err="1"/>
              <a:t>Deep</a:t>
            </a:r>
            <a:r>
              <a:rPr lang="fr-FR" dirty="0"/>
              <a:t> </a:t>
            </a:r>
            <a:r>
              <a:rPr lang="fr-FR" dirty="0" err="1"/>
              <a:t>Learninig</a:t>
            </a:r>
            <a:r>
              <a:rPr lang="fr-FR" dirty="0"/>
              <a:t> </a:t>
            </a:r>
            <a:r>
              <a:rPr lang="fr-FR" dirty="0" err="1"/>
              <a:t>Examples</a:t>
            </a:r>
            <a:endParaRPr lang="fr-FR" dirty="0"/>
          </a:p>
          <a:p>
            <a:pPr algn="l"/>
            <a:r>
              <a:rPr lang="en-US" b="1" i="0" dirty="0">
                <a:solidFill>
                  <a:srgbClr val="171717"/>
                </a:solidFill>
                <a:effectLst/>
                <a:latin typeface="Segoe UI" panose="020B0502040204020203" pitchFamily="34" charset="0"/>
              </a:rPr>
              <a:t>Text analytics</a:t>
            </a:r>
          </a:p>
          <a:p>
            <a:pPr algn="l"/>
            <a:r>
              <a:rPr lang="en-US" b="0" i="0" dirty="0">
                <a:solidFill>
                  <a:srgbClr val="171717"/>
                </a:solidFill>
                <a:effectLst/>
                <a:latin typeface="Segoe UI" panose="020B0502040204020203" pitchFamily="34" charset="0"/>
              </a:rPr>
              <a:t>Text analytics based on deep learning methods involves analyzing large quantities of text data (for example, medical documents or expenses receipts), recognizing patterns, and creating organized and concise information out of it.</a:t>
            </a:r>
          </a:p>
          <a:p>
            <a:endParaRPr lang="fr-FR" dirty="0"/>
          </a:p>
        </p:txBody>
      </p:sp>
      <p:sp>
        <p:nvSpPr>
          <p:cNvPr id="4" name="Slide Number Placeholder 3"/>
          <p:cNvSpPr>
            <a:spLocks noGrp="1"/>
          </p:cNvSpPr>
          <p:nvPr>
            <p:ph type="sldNum" sz="quarter" idx="5"/>
          </p:nvPr>
        </p:nvSpPr>
        <p:spPr/>
        <p:txBody>
          <a:bodyPr/>
          <a:lstStyle/>
          <a:p>
            <a:fld id="{8A5248B9-35CC-4075-8893-C6008D419EC5}" type="slidenum">
              <a:rPr lang="fr-FR" smtClean="0"/>
              <a:t>9</a:t>
            </a:fld>
            <a:endParaRPr lang="fr-FR"/>
          </a:p>
        </p:txBody>
      </p:sp>
    </p:spTree>
    <p:extLst>
      <p:ext uri="{BB962C8B-B14F-4D97-AF65-F5344CB8AC3E}">
        <p14:creationId xmlns:p14="http://schemas.microsoft.com/office/powerpoint/2010/main" val="326135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A5248B9-35CC-4075-8893-C6008D419EC5}" type="slidenum">
              <a:rPr lang="fr-FR" smtClean="0"/>
              <a:t>10</a:t>
            </a:fld>
            <a:endParaRPr lang="fr-FR"/>
          </a:p>
        </p:txBody>
      </p:sp>
    </p:spTree>
    <p:extLst>
      <p:ext uri="{BB962C8B-B14F-4D97-AF65-F5344CB8AC3E}">
        <p14:creationId xmlns:p14="http://schemas.microsoft.com/office/powerpoint/2010/main" val="67482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Azure's Computer Vision service provides developers with access to advanced algorithms that process images and return information based on the visual features you're interested in. For example, Computer Vision can determine whether an image contains adult content, find specific brands or objects, or find human faces.</a:t>
            </a:r>
            <a:endParaRPr lang="en-US" dirty="0"/>
          </a:p>
        </p:txBody>
      </p:sp>
      <p:sp>
        <p:nvSpPr>
          <p:cNvPr id="4" name="Slide Number Placeholder 3"/>
          <p:cNvSpPr>
            <a:spLocks noGrp="1"/>
          </p:cNvSpPr>
          <p:nvPr>
            <p:ph type="sldNum" sz="quarter" idx="5"/>
          </p:nvPr>
        </p:nvSpPr>
        <p:spPr/>
        <p:txBody>
          <a:bodyPr/>
          <a:lstStyle/>
          <a:p>
            <a:fld id="{8BB7A861-232A-C540-80A8-DCEFB8B0EA61}" type="slidenum">
              <a:rPr lang="en-US" smtClean="0"/>
              <a:t>11</a:t>
            </a:fld>
            <a:endParaRPr lang="en-US"/>
          </a:p>
        </p:txBody>
      </p:sp>
    </p:spTree>
    <p:extLst>
      <p:ext uri="{BB962C8B-B14F-4D97-AF65-F5344CB8AC3E}">
        <p14:creationId xmlns:p14="http://schemas.microsoft.com/office/powerpoint/2010/main" val="172762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https://docs.microsoft.com/en-us/azure/machine-learning/tutorial-designer-automobile-price-train-score</a:t>
            </a:r>
            <a:endParaRPr lang="en-US" dirty="0"/>
          </a:p>
        </p:txBody>
      </p:sp>
      <p:sp>
        <p:nvSpPr>
          <p:cNvPr id="4" name="Slide Number Placeholder 3"/>
          <p:cNvSpPr>
            <a:spLocks noGrp="1"/>
          </p:cNvSpPr>
          <p:nvPr>
            <p:ph type="sldNum" sz="quarter" idx="5"/>
          </p:nvPr>
        </p:nvSpPr>
        <p:spPr/>
        <p:txBody>
          <a:bodyPr/>
          <a:lstStyle/>
          <a:p>
            <a:fld id="{8BB7A861-232A-C540-80A8-DCEFB8B0EA61}" type="slidenum">
              <a:rPr lang="en-US" smtClean="0"/>
              <a:t>19</a:t>
            </a:fld>
            <a:endParaRPr lang="en-US"/>
          </a:p>
        </p:txBody>
      </p:sp>
    </p:spTree>
    <p:extLst>
      <p:ext uri="{BB962C8B-B14F-4D97-AF65-F5344CB8AC3E}">
        <p14:creationId xmlns:p14="http://schemas.microsoft.com/office/powerpoint/2010/main" val="815384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2F6-F93B-42FA-BEB3-50DFEF9353B9}"/>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BC3307F-9598-4971-B6B7-FFB0E1B847CA}"/>
              </a:ext>
            </a:extLst>
          </p:cNvPr>
          <p:cNvSpPr>
            <a:spLocks noGrp="1"/>
          </p:cNvSpPr>
          <p:nvPr>
            <p:ph type="dt" sz="half" idx="10"/>
          </p:nvPr>
        </p:nvSpPr>
        <p:spPr/>
        <p:txBody>
          <a:bodyPr/>
          <a:lstStyle/>
          <a:p>
            <a:fld id="{72ECAAAB-B6AE-4691-B361-E1743E3645B6}" type="datetimeFigureOut">
              <a:rPr lang="fr-FR" smtClean="0"/>
              <a:t>29/05/2020</a:t>
            </a:fld>
            <a:endParaRPr lang="fr-FR"/>
          </a:p>
        </p:txBody>
      </p:sp>
      <p:sp>
        <p:nvSpPr>
          <p:cNvPr id="4" name="Footer Placeholder 3">
            <a:extLst>
              <a:ext uri="{FF2B5EF4-FFF2-40B4-BE49-F238E27FC236}">
                <a16:creationId xmlns:a16="http://schemas.microsoft.com/office/drawing/2014/main" id="{2C90B0F9-0033-4782-AD59-D0D833E9E35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DD31AD65-90C1-4C90-BDC2-A71B2C6D75BD}"/>
              </a:ext>
            </a:extLst>
          </p:cNvPr>
          <p:cNvSpPr>
            <a:spLocks noGrp="1"/>
          </p:cNvSpPr>
          <p:nvPr>
            <p:ph type="sldNum" sz="quarter" idx="12"/>
          </p:nvPr>
        </p:nvSpPr>
        <p:spPr/>
        <p:txBody>
          <a:bodyPr/>
          <a:lstStyle/>
          <a:p>
            <a:fld id="{BA2E3E8F-480F-459E-88ED-676CE1D7F24B}" type="slidenum">
              <a:rPr lang="fr-FR" smtClean="0"/>
              <a:t>‹#›</a:t>
            </a:fld>
            <a:endParaRPr lang="fr-FR"/>
          </a:p>
        </p:txBody>
      </p:sp>
    </p:spTree>
    <p:extLst>
      <p:ext uri="{BB962C8B-B14F-4D97-AF65-F5344CB8AC3E}">
        <p14:creationId xmlns:p14="http://schemas.microsoft.com/office/powerpoint/2010/main" val="38218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DA21-0640-4C2B-85FD-A3D3D274E4A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88C05AB-B4AC-4AB5-8D34-7D9D4A4EC4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8A77B5D-3E72-4630-AE4B-9EC52399BE06}"/>
              </a:ext>
            </a:extLst>
          </p:cNvPr>
          <p:cNvSpPr>
            <a:spLocks noGrp="1"/>
          </p:cNvSpPr>
          <p:nvPr>
            <p:ph type="dt" sz="half" idx="10"/>
          </p:nvPr>
        </p:nvSpPr>
        <p:spPr/>
        <p:txBody>
          <a:bodyPr/>
          <a:lstStyle/>
          <a:p>
            <a:fld id="{D59FCE2E-FB78-4EA7-ABA0-F72FE3B6B4D8}" type="datetimeFigureOut">
              <a:rPr lang="fr-FR" smtClean="0"/>
              <a:t>29/05/2020</a:t>
            </a:fld>
            <a:endParaRPr lang="fr-FR"/>
          </a:p>
        </p:txBody>
      </p:sp>
      <p:sp>
        <p:nvSpPr>
          <p:cNvPr id="5" name="Footer Placeholder 4">
            <a:extLst>
              <a:ext uri="{FF2B5EF4-FFF2-40B4-BE49-F238E27FC236}">
                <a16:creationId xmlns:a16="http://schemas.microsoft.com/office/drawing/2014/main" id="{1E132095-7ED8-4B81-9B26-08904EDDF64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0361A2E-A722-4EC5-9956-A9382F7150C7}"/>
              </a:ext>
            </a:extLst>
          </p:cNvPr>
          <p:cNvSpPr>
            <a:spLocks noGrp="1"/>
          </p:cNvSpPr>
          <p:nvPr>
            <p:ph type="sldNum" sz="quarter" idx="12"/>
          </p:nvPr>
        </p:nvSpPr>
        <p:spPr/>
        <p:txBody>
          <a:bodyPr/>
          <a:lstStyle/>
          <a:p>
            <a:fld id="{861E8E4C-932A-4B6F-A4B0-428CD76D8658}" type="slidenum">
              <a:rPr lang="fr-FR" smtClean="0"/>
              <a:t>‹#›</a:t>
            </a:fld>
            <a:endParaRPr lang="fr-FR"/>
          </a:p>
        </p:txBody>
      </p:sp>
    </p:spTree>
    <p:extLst>
      <p:ext uri="{BB962C8B-B14F-4D97-AF65-F5344CB8AC3E}">
        <p14:creationId xmlns:p14="http://schemas.microsoft.com/office/powerpoint/2010/main" val="2841049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FEDD87-34A9-4491-A9C1-98FB827575A8}"/>
              </a:ext>
            </a:extLst>
          </p:cNvPr>
          <p:cNvSpPr>
            <a:spLocks noGrp="1"/>
          </p:cNvSpPr>
          <p:nvPr>
            <p:ph type="dt" sz="half" idx="10"/>
          </p:nvPr>
        </p:nvSpPr>
        <p:spPr/>
        <p:txBody>
          <a:bodyPr/>
          <a:lstStyle/>
          <a:p>
            <a:fld id="{D59FCE2E-FB78-4EA7-ABA0-F72FE3B6B4D8}" type="datetimeFigureOut">
              <a:rPr lang="fr-FR" smtClean="0"/>
              <a:t>29/05/2020</a:t>
            </a:fld>
            <a:endParaRPr lang="fr-FR"/>
          </a:p>
        </p:txBody>
      </p:sp>
      <p:sp>
        <p:nvSpPr>
          <p:cNvPr id="3" name="Footer Placeholder 2">
            <a:extLst>
              <a:ext uri="{FF2B5EF4-FFF2-40B4-BE49-F238E27FC236}">
                <a16:creationId xmlns:a16="http://schemas.microsoft.com/office/drawing/2014/main" id="{C3CDB7F3-D5A8-42F6-9E20-7BC62F75642C}"/>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E79B1060-8BC3-4837-8EB3-9E9D72467494}"/>
              </a:ext>
            </a:extLst>
          </p:cNvPr>
          <p:cNvSpPr>
            <a:spLocks noGrp="1"/>
          </p:cNvSpPr>
          <p:nvPr>
            <p:ph type="sldNum" sz="quarter" idx="12"/>
          </p:nvPr>
        </p:nvSpPr>
        <p:spPr/>
        <p:txBody>
          <a:bodyPr/>
          <a:lstStyle/>
          <a:p>
            <a:fld id="{861E8E4C-932A-4B6F-A4B0-428CD76D8658}" type="slidenum">
              <a:rPr lang="fr-FR" smtClean="0"/>
              <a:t>‹#›</a:t>
            </a:fld>
            <a:endParaRPr lang="fr-FR"/>
          </a:p>
        </p:txBody>
      </p:sp>
      <p:sp>
        <p:nvSpPr>
          <p:cNvPr id="6" name="Rectangle 5">
            <a:extLst>
              <a:ext uri="{FF2B5EF4-FFF2-40B4-BE49-F238E27FC236}">
                <a16:creationId xmlns:a16="http://schemas.microsoft.com/office/drawing/2014/main" id="{7CC8F958-5D85-4145-A827-611A7F4EFA7C}"/>
              </a:ext>
            </a:extLst>
          </p:cNvPr>
          <p:cNvSpPr/>
          <p:nvPr/>
        </p:nvSpPr>
        <p:spPr bwMode="auto">
          <a:xfrm>
            <a:off x="6923100" y="0"/>
            <a:ext cx="5513375" cy="6994525"/>
          </a:xfrm>
          <a:prstGeom prst="rect">
            <a:avLst/>
          </a:prstGeom>
          <a:solidFill>
            <a:srgbClr val="C2E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BB68CFDF-9231-48DA-985F-89812AC9C278}"/>
              </a:ext>
            </a:extLst>
          </p:cNvPr>
          <p:cNvPicPr>
            <a:picLocks noChangeAspect="1"/>
          </p:cNvPicPr>
          <p:nvPr/>
        </p:nvPicPr>
        <p:blipFill>
          <a:blip r:embed="rId2"/>
          <a:stretch>
            <a:fillRect/>
          </a:stretch>
        </p:blipFill>
        <p:spPr>
          <a:xfrm>
            <a:off x="7961449" y="984831"/>
            <a:ext cx="3436676" cy="5216225"/>
          </a:xfrm>
          <a:prstGeom prst="rect">
            <a:avLst/>
          </a:prstGeom>
        </p:spPr>
      </p:pic>
    </p:spTree>
    <p:extLst>
      <p:ext uri="{BB962C8B-B14F-4D97-AF65-F5344CB8AC3E}">
        <p14:creationId xmlns:p14="http://schemas.microsoft.com/office/powerpoint/2010/main" val="2093062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7E87-9A4E-4CA9-B115-6252B24D5D70}"/>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61680C77-5D81-4217-8E5E-D8B00F5308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6AFAAC25-A827-4592-9975-CE8EAFCBBE56}"/>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3A47866-5825-4FF8-8A68-C203F4D517EB}"/>
              </a:ext>
            </a:extLst>
          </p:cNvPr>
          <p:cNvSpPr>
            <a:spLocks noGrp="1"/>
          </p:cNvSpPr>
          <p:nvPr>
            <p:ph type="dt" sz="half" idx="10"/>
          </p:nvPr>
        </p:nvSpPr>
        <p:spPr/>
        <p:txBody>
          <a:bodyPr/>
          <a:lstStyle/>
          <a:p>
            <a:fld id="{D59FCE2E-FB78-4EA7-ABA0-F72FE3B6B4D8}" type="datetimeFigureOut">
              <a:rPr lang="fr-FR" smtClean="0"/>
              <a:t>29/05/2020</a:t>
            </a:fld>
            <a:endParaRPr lang="fr-FR"/>
          </a:p>
        </p:txBody>
      </p:sp>
      <p:sp>
        <p:nvSpPr>
          <p:cNvPr id="6" name="Footer Placeholder 5">
            <a:extLst>
              <a:ext uri="{FF2B5EF4-FFF2-40B4-BE49-F238E27FC236}">
                <a16:creationId xmlns:a16="http://schemas.microsoft.com/office/drawing/2014/main" id="{11FB45B1-F8AA-419E-A92F-DD99EF84270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70F524E7-EA8B-4E28-990E-2C835409CFDC}"/>
              </a:ext>
            </a:extLst>
          </p:cNvPr>
          <p:cNvSpPr>
            <a:spLocks noGrp="1"/>
          </p:cNvSpPr>
          <p:nvPr>
            <p:ph type="sldNum" sz="quarter" idx="12"/>
          </p:nvPr>
        </p:nvSpPr>
        <p:spPr/>
        <p:txBody>
          <a:bodyPr/>
          <a:lstStyle/>
          <a:p>
            <a:fld id="{861E8E4C-932A-4B6F-A4B0-428CD76D8658}" type="slidenum">
              <a:rPr lang="fr-FR" smtClean="0"/>
              <a:t>‹#›</a:t>
            </a:fld>
            <a:endParaRPr lang="fr-FR"/>
          </a:p>
        </p:txBody>
      </p:sp>
    </p:spTree>
    <p:extLst>
      <p:ext uri="{BB962C8B-B14F-4D97-AF65-F5344CB8AC3E}">
        <p14:creationId xmlns:p14="http://schemas.microsoft.com/office/powerpoint/2010/main" val="28255054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E398D9-6180-4E9B-9184-3A52ABCC0D42}"/>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29DEE6D-718C-4348-BF63-8EBF25FA69B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DB12D1A-1D26-4F6F-8D68-AFA2E9E4FAE7}"/>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2ECAAAB-B6AE-4691-B361-E1743E3645B6}" type="datetimeFigureOut">
              <a:rPr lang="fr-FR" smtClean="0"/>
              <a:t>29/05/2020</a:t>
            </a:fld>
            <a:endParaRPr lang="fr-FR"/>
          </a:p>
        </p:txBody>
      </p:sp>
      <p:sp>
        <p:nvSpPr>
          <p:cNvPr id="5" name="Footer Placeholder 4">
            <a:extLst>
              <a:ext uri="{FF2B5EF4-FFF2-40B4-BE49-F238E27FC236}">
                <a16:creationId xmlns:a16="http://schemas.microsoft.com/office/drawing/2014/main" id="{310559E3-2B4B-45FC-8DAE-4F10EFAF0F64}"/>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5E006245-F806-4E26-8B1D-9B9C1785755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A2E3E8F-480F-459E-88ED-676CE1D7F24B}" type="slidenum">
              <a:rPr lang="fr-FR" smtClean="0"/>
              <a:t>‹#›</a:t>
            </a:fld>
            <a:endParaRPr lang="fr-FR"/>
          </a:p>
        </p:txBody>
      </p:sp>
    </p:spTree>
    <p:extLst>
      <p:ext uri="{BB962C8B-B14F-4D97-AF65-F5344CB8AC3E}">
        <p14:creationId xmlns:p14="http://schemas.microsoft.com/office/powerpoint/2010/main" val="384613969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microsoft.com/en-us/videoplayer/embed/RWr1Lt?pid=RWr1Lt-ax-5-idoneplayer&amp;postJsllMsg=true&amp;autoplay=false&amp;mute=false&amp;loop=false&amp;market=enus&amp;playFullScreen=false" TargetMode="External"/><Relationship Id="rId7" Type="http://schemas.openxmlformats.org/officeDocument/2006/relationships/hyperlink" Target="https://www.microsoft.com/en-us/videoplayer/embed/RWrH6A?pid=RWrH6A-ax-3-idoneplayer&amp;postJsllMsg=true&amp;autoplay=false&amp;mute=false&amp;loop=false&amp;market=enus&amp;playFullScreen=false" TargetMode="External"/><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www.microsoft.com/en-us/videoplayer/embed/RWqOXG?pid=RWqOXG-ax-6-idoneplayer&amp;postJsllMsg=true&amp;autoplay=false&amp;mute=false&amp;loop=false&amp;market=enus&amp;playFullScreen=false" TargetMode="External"/><Relationship Id="rId5" Type="http://schemas.openxmlformats.org/officeDocument/2006/relationships/hyperlink" Target="https://www.microsoft.com/en-us/videoplayer/embed/RWqWDE?pid=RWqWDE-ax-2id-oneplayer&amp;postJsllMsg=true&amp;autoplay=false&amp;mute=false&amp;loop=false&amp;market=enus&amp;playFullScreen=false" TargetMode="Externa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hyperlink" Target="https://www.microsoft.com/en-us/videoplayer/embed/RWqOXa?pid=RWqOXa-ax-4-idoneplayer&amp;postJsllMsg=true&amp;autoplay=false&amp;mute=false&amp;loop=false&amp;market=enus&amp;playFullScreen=false"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rorided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5E9274E-123A-4858-8DAF-EBFC5B266B45}"/>
              </a:ext>
            </a:extLst>
          </p:cNvPr>
          <p:cNvSpPr>
            <a:spLocks noGrp="1"/>
          </p:cNvSpPr>
          <p:nvPr>
            <p:ph type="title"/>
          </p:nvPr>
        </p:nvSpPr>
        <p:spPr/>
        <p:txBody>
          <a:bodyPr/>
          <a:lstStyle/>
          <a:p>
            <a:endParaRPr lang="fr-FR"/>
          </a:p>
        </p:txBody>
      </p:sp>
      <p:pic>
        <p:nvPicPr>
          <p:cNvPr id="3" name="Picture 2">
            <a:extLst>
              <a:ext uri="{FF2B5EF4-FFF2-40B4-BE49-F238E27FC236}">
                <a16:creationId xmlns:a16="http://schemas.microsoft.com/office/drawing/2014/main" id="{C26FD1D1-6EFE-4433-8902-1098D9276DAA}"/>
              </a:ext>
            </a:extLst>
          </p:cNvPr>
          <p:cNvPicPr/>
          <p:nvPr/>
        </p:nvPicPr>
        <p:blipFill>
          <a:blip r:embed="rId2"/>
          <a:stretch>
            <a:fillRect/>
          </a:stretch>
        </p:blipFill>
        <p:spPr>
          <a:xfrm>
            <a:off x="0" y="172016"/>
            <a:ext cx="12436475" cy="6994525"/>
          </a:xfrm>
          <a:prstGeom prst="rect">
            <a:avLst/>
          </a:prstGeom>
        </p:spPr>
      </p:pic>
      <p:pic>
        <p:nvPicPr>
          <p:cNvPr id="7" name="Picture 6">
            <a:extLst>
              <a:ext uri="{FF2B5EF4-FFF2-40B4-BE49-F238E27FC236}">
                <a16:creationId xmlns:a16="http://schemas.microsoft.com/office/drawing/2014/main" id="{547FD309-8CFA-7B49-87C6-82277703E493}"/>
              </a:ext>
            </a:extLst>
          </p:cNvPr>
          <p:cNvPicPr>
            <a:picLocks noChangeAspect="1"/>
          </p:cNvPicPr>
          <p:nvPr/>
        </p:nvPicPr>
        <p:blipFill>
          <a:blip r:embed="rId3"/>
          <a:stretch>
            <a:fillRect/>
          </a:stretch>
        </p:blipFill>
        <p:spPr>
          <a:xfrm>
            <a:off x="527713" y="5295741"/>
            <a:ext cx="5174818" cy="1707177"/>
          </a:xfrm>
          <a:prstGeom prst="rect">
            <a:avLst/>
          </a:prstGeom>
        </p:spPr>
      </p:pic>
      <p:sp>
        <p:nvSpPr>
          <p:cNvPr id="5" name="TextBox 4">
            <a:extLst>
              <a:ext uri="{FF2B5EF4-FFF2-40B4-BE49-F238E27FC236}">
                <a16:creationId xmlns:a16="http://schemas.microsoft.com/office/drawing/2014/main" id="{52C1303A-68EC-3045-947F-E61598A87277}"/>
              </a:ext>
            </a:extLst>
          </p:cNvPr>
          <p:cNvSpPr txBox="1"/>
          <p:nvPr/>
        </p:nvSpPr>
        <p:spPr>
          <a:xfrm>
            <a:off x="544338" y="5132118"/>
            <a:ext cx="5436841" cy="1384995"/>
          </a:xfrm>
          <a:prstGeom prst="rect">
            <a:avLst/>
          </a:prstGeom>
          <a:noFill/>
        </p:spPr>
        <p:txBody>
          <a:bodyPr wrap="square" rtlCol="0">
            <a:spAutoFit/>
          </a:bodyPr>
          <a:lstStyle/>
          <a:p>
            <a:r>
              <a:rPr lang="en-US" sz="2800" dirty="0">
                <a:solidFill>
                  <a:schemeClr val="bg1"/>
                </a:solidFill>
                <a:latin typeface="Segoe UI Emoji" panose="020B0502040204020203" pitchFamily="34" charset="0"/>
                <a:ea typeface="Segoe UI Emoji" panose="020B0502040204020203" pitchFamily="34" charset="0"/>
                <a:cs typeface="Calibri" panose="020F0502020204030204" pitchFamily="34" charset="0"/>
              </a:rPr>
              <a:t>Rahman Oridedi</a:t>
            </a:r>
          </a:p>
          <a:p>
            <a:r>
              <a:rPr lang="en-US" sz="2800" dirty="0">
                <a:solidFill>
                  <a:schemeClr val="bg1"/>
                </a:solidFill>
                <a:latin typeface="Segoe UI Emoji" panose="020B0502040204020203" pitchFamily="34" charset="0"/>
                <a:ea typeface="Segoe UI Emoji" panose="020B0502040204020203" pitchFamily="34" charset="0"/>
                <a:cs typeface="Calibri" panose="020F0502020204030204" pitchFamily="34" charset="0"/>
              </a:rPr>
              <a:t>Technology Strategist</a:t>
            </a:r>
          </a:p>
          <a:p>
            <a:r>
              <a:rPr lang="en-US" sz="2800" dirty="0">
                <a:solidFill>
                  <a:schemeClr val="bg1"/>
                </a:solidFill>
                <a:latin typeface="Segoe UI Emoji" panose="020B0502040204020203" pitchFamily="34" charset="0"/>
                <a:ea typeface="Segoe UI Emoji" panose="020B0502040204020203" pitchFamily="34" charset="0"/>
                <a:cs typeface="Calibri" panose="020F0502020204030204" pitchFamily="34" charset="0"/>
              </a:rPr>
              <a:t>Microsoft</a:t>
            </a:r>
          </a:p>
        </p:txBody>
      </p:sp>
    </p:spTree>
    <p:extLst>
      <p:ext uri="{BB962C8B-B14F-4D97-AF65-F5344CB8AC3E}">
        <p14:creationId xmlns:p14="http://schemas.microsoft.com/office/powerpoint/2010/main" val="318528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FA82BF1-24C0-46C1-9454-B0F8B3490EB8}"/>
              </a:ext>
            </a:extLst>
          </p:cNvPr>
          <p:cNvSpPr/>
          <p:nvPr/>
        </p:nvSpPr>
        <p:spPr>
          <a:xfrm>
            <a:off x="5015941" y="-1"/>
            <a:ext cx="7419652" cy="69945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73"/>
          </a:p>
        </p:txBody>
      </p:sp>
      <p:sp>
        <p:nvSpPr>
          <p:cNvPr id="20" name="Freeform 5">
            <a:extLst>
              <a:ext uri="{FF2B5EF4-FFF2-40B4-BE49-F238E27FC236}">
                <a16:creationId xmlns:a16="http://schemas.microsoft.com/office/drawing/2014/main" id="{85D42026-ABE5-4E62-8063-09E78E1F935B}"/>
              </a:ext>
            </a:extLst>
          </p:cNvPr>
          <p:cNvSpPr>
            <a:spLocks/>
          </p:cNvSpPr>
          <p:nvPr/>
        </p:nvSpPr>
        <p:spPr bwMode="auto">
          <a:xfrm rot="5400000">
            <a:off x="6302955" y="359645"/>
            <a:ext cx="2097732" cy="2068560"/>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solidFill>
            <a:schemeClr val="bg1"/>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21" name="Freeform 6">
            <a:extLst>
              <a:ext uri="{FF2B5EF4-FFF2-40B4-BE49-F238E27FC236}">
                <a16:creationId xmlns:a16="http://schemas.microsoft.com/office/drawing/2014/main" id="{ADD99803-C9FE-4B59-8727-9C09511190A0}"/>
              </a:ext>
            </a:extLst>
          </p:cNvPr>
          <p:cNvSpPr>
            <a:spLocks/>
          </p:cNvSpPr>
          <p:nvPr/>
        </p:nvSpPr>
        <p:spPr bwMode="auto">
          <a:xfrm rot="5400000">
            <a:off x="6840584" y="2926937"/>
            <a:ext cx="2051888" cy="1039142"/>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bg1"/>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22" name="Freeform 7">
            <a:extLst>
              <a:ext uri="{FF2B5EF4-FFF2-40B4-BE49-F238E27FC236}">
                <a16:creationId xmlns:a16="http://schemas.microsoft.com/office/drawing/2014/main" id="{8E66441A-8DB2-4711-97D9-F06999F99935}"/>
              </a:ext>
            </a:extLst>
          </p:cNvPr>
          <p:cNvSpPr>
            <a:spLocks/>
          </p:cNvSpPr>
          <p:nvPr/>
        </p:nvSpPr>
        <p:spPr bwMode="auto">
          <a:xfrm rot="5400000">
            <a:off x="5813945" y="3006124"/>
            <a:ext cx="2050499" cy="1043309"/>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bg1"/>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9" name="Freeform 5">
            <a:extLst>
              <a:ext uri="{FF2B5EF4-FFF2-40B4-BE49-F238E27FC236}">
                <a16:creationId xmlns:a16="http://schemas.microsoft.com/office/drawing/2014/main" id="{BAF6700C-343F-4877-8218-CE9149E2E1D0}"/>
              </a:ext>
            </a:extLst>
          </p:cNvPr>
          <p:cNvSpPr>
            <a:spLocks/>
          </p:cNvSpPr>
          <p:nvPr/>
        </p:nvSpPr>
        <p:spPr bwMode="auto">
          <a:xfrm rot="5400000" flipH="1" flipV="1">
            <a:off x="6280572" y="4543938"/>
            <a:ext cx="2120270" cy="2090784"/>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solidFill>
            <a:schemeClr val="bg1"/>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8" name="Rectangle 7">
            <a:extLst>
              <a:ext uri="{FF2B5EF4-FFF2-40B4-BE49-F238E27FC236}">
                <a16:creationId xmlns:a16="http://schemas.microsoft.com/office/drawing/2014/main" id="{0E9332F8-B764-45BF-BCA2-E1B26593862E}"/>
              </a:ext>
            </a:extLst>
          </p:cNvPr>
          <p:cNvSpPr/>
          <p:nvPr/>
        </p:nvSpPr>
        <p:spPr>
          <a:xfrm>
            <a:off x="8773778" y="5170071"/>
            <a:ext cx="2049786" cy="772202"/>
          </a:xfrm>
          <a:prstGeom prst="rect">
            <a:avLst/>
          </a:prstGeom>
        </p:spPr>
        <p:txBody>
          <a:bodyPr wrap="square">
            <a:spAutoFit/>
          </a:bodyPr>
          <a:lstStyle/>
          <a:p>
            <a:pPr>
              <a:lnSpc>
                <a:spcPct val="90000"/>
              </a:lnSpc>
              <a:spcAft>
                <a:spcPts val="600"/>
              </a:spcAft>
              <a:defRPr/>
            </a:pPr>
            <a:r>
              <a:rPr lang="en-US" sz="2400" b="1">
                <a:solidFill>
                  <a:schemeClr val="bg1"/>
                </a:solidFill>
                <a:latin typeface="Segoe UI Semibold" panose="020B0702040204020203" pitchFamily="34" charset="0"/>
                <a:cs typeface="Segoe UI Semibold" panose="020B0702040204020203" pitchFamily="34" charset="0"/>
              </a:rPr>
              <a:t>Cloud Computing</a:t>
            </a:r>
          </a:p>
        </p:txBody>
      </p:sp>
      <p:sp>
        <p:nvSpPr>
          <p:cNvPr id="9" name="Rectangle 8">
            <a:extLst>
              <a:ext uri="{FF2B5EF4-FFF2-40B4-BE49-F238E27FC236}">
                <a16:creationId xmlns:a16="http://schemas.microsoft.com/office/drawing/2014/main" id="{D548AC35-45DD-46F8-99AD-57561752433F}"/>
              </a:ext>
            </a:extLst>
          </p:cNvPr>
          <p:cNvSpPr/>
          <p:nvPr/>
        </p:nvSpPr>
        <p:spPr>
          <a:xfrm>
            <a:off x="8773778" y="1017650"/>
            <a:ext cx="1272814" cy="433187"/>
          </a:xfrm>
          <a:prstGeom prst="rect">
            <a:avLst/>
          </a:prstGeom>
        </p:spPr>
        <p:txBody>
          <a:bodyPr wrap="none">
            <a:spAutoFit/>
          </a:bodyPr>
          <a:lstStyle/>
          <a:p>
            <a:pPr>
              <a:lnSpc>
                <a:spcPct val="90000"/>
              </a:lnSpc>
              <a:spcAft>
                <a:spcPts val="600"/>
              </a:spcAft>
              <a:defRPr/>
            </a:pPr>
            <a:r>
              <a:rPr lang="en-US" sz="2400" b="1">
                <a:solidFill>
                  <a:schemeClr val="bg1"/>
                </a:solidFill>
                <a:latin typeface="Segoe UI Semibold" panose="020B0702040204020203" pitchFamily="34" charset="0"/>
                <a:cs typeface="Segoe UI Semibold" panose="020B0702040204020203" pitchFamily="34" charset="0"/>
              </a:rPr>
              <a:t>Big Data</a:t>
            </a:r>
          </a:p>
        </p:txBody>
      </p:sp>
      <p:sp>
        <p:nvSpPr>
          <p:cNvPr id="10" name="Rectangle 9">
            <a:extLst>
              <a:ext uri="{FF2B5EF4-FFF2-40B4-BE49-F238E27FC236}">
                <a16:creationId xmlns:a16="http://schemas.microsoft.com/office/drawing/2014/main" id="{CFAC6DC4-4620-44E6-9868-242A09898334}"/>
              </a:ext>
            </a:extLst>
          </p:cNvPr>
          <p:cNvSpPr/>
          <p:nvPr/>
        </p:nvSpPr>
        <p:spPr>
          <a:xfrm>
            <a:off x="8773778" y="3021063"/>
            <a:ext cx="1615819" cy="772202"/>
          </a:xfrm>
          <a:prstGeom prst="rect">
            <a:avLst/>
          </a:prstGeom>
        </p:spPr>
        <p:txBody>
          <a:bodyPr wrap="none">
            <a:spAutoFit/>
          </a:bodyPr>
          <a:lstStyle/>
          <a:p>
            <a:pPr>
              <a:lnSpc>
                <a:spcPct val="90000"/>
              </a:lnSpc>
              <a:spcAft>
                <a:spcPts val="600"/>
              </a:spcAft>
              <a:defRPr/>
            </a:pPr>
            <a:r>
              <a:rPr lang="en-US" sz="2400" b="1">
                <a:solidFill>
                  <a:schemeClr val="bg1"/>
                </a:solidFill>
                <a:latin typeface="Segoe UI Semibold" panose="020B0702040204020203" pitchFamily="34" charset="0"/>
                <a:cs typeface="Segoe UI Semibold" panose="020B0702040204020203" pitchFamily="34" charset="0"/>
              </a:rPr>
              <a:t>Powerful</a:t>
            </a:r>
            <a:r>
              <a:rPr lang="en-US" sz="2400">
                <a:solidFill>
                  <a:schemeClr val="accent1"/>
                </a:solidFill>
                <a:latin typeface="Segoe UI Semilight" panose="020B0402040204020203" pitchFamily="34" charset="0"/>
                <a:cs typeface="Segoe UI Semilight" panose="020B0402040204020203" pitchFamily="34" charset="0"/>
              </a:rPr>
              <a:t> </a:t>
            </a:r>
            <a:br>
              <a:rPr lang="en-US" sz="2400">
                <a:solidFill>
                  <a:schemeClr val="accent1"/>
                </a:solidFill>
                <a:latin typeface="Segoe UI Semilight" panose="020B0402040204020203" pitchFamily="34" charset="0"/>
                <a:cs typeface="Segoe UI Semilight" panose="020B0402040204020203" pitchFamily="34" charset="0"/>
              </a:rPr>
            </a:br>
            <a:r>
              <a:rPr lang="en-US" sz="2400" b="1">
                <a:solidFill>
                  <a:schemeClr val="bg1"/>
                </a:solidFill>
                <a:latin typeface="Segoe UI Semibold" panose="020B0702040204020203" pitchFamily="34" charset="0"/>
                <a:cs typeface="Segoe UI Semibold" panose="020B0702040204020203" pitchFamily="34" charset="0"/>
              </a:rPr>
              <a:t>Algorithms</a:t>
            </a:r>
          </a:p>
        </p:txBody>
      </p:sp>
      <p:sp>
        <p:nvSpPr>
          <p:cNvPr id="11" name="Freeform 5">
            <a:extLst>
              <a:ext uri="{FF2B5EF4-FFF2-40B4-BE49-F238E27FC236}">
                <a16:creationId xmlns:a16="http://schemas.microsoft.com/office/drawing/2014/main" id="{28006A3C-B3EA-421E-A2CD-593454E90F23}"/>
              </a:ext>
            </a:extLst>
          </p:cNvPr>
          <p:cNvSpPr>
            <a:spLocks noEditPoints="1"/>
          </p:cNvSpPr>
          <p:nvPr/>
        </p:nvSpPr>
        <p:spPr bwMode="auto">
          <a:xfrm>
            <a:off x="7092415" y="5329405"/>
            <a:ext cx="632946" cy="43835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accent1"/>
          </a:solidFill>
          <a:ln>
            <a:solidFill>
              <a:schemeClr val="bg1"/>
            </a:solidFill>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2" name="Freeform 9">
            <a:extLst>
              <a:ext uri="{FF2B5EF4-FFF2-40B4-BE49-F238E27FC236}">
                <a16:creationId xmlns:a16="http://schemas.microsoft.com/office/drawing/2014/main" id="{5432B051-ADF1-447F-9F12-9CA43301E8D5}"/>
              </a:ext>
            </a:extLst>
          </p:cNvPr>
          <p:cNvSpPr>
            <a:spLocks/>
          </p:cNvSpPr>
          <p:nvPr/>
        </p:nvSpPr>
        <p:spPr bwMode="auto">
          <a:xfrm flipH="1">
            <a:off x="7094484" y="3200146"/>
            <a:ext cx="628811" cy="398857"/>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chemeClr val="accent1"/>
          </a:solidFill>
          <a:ln>
            <a:solidFill>
              <a:schemeClr val="bg1"/>
            </a:solidFill>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4" name="Rectangle 13">
            <a:extLst>
              <a:ext uri="{FF2B5EF4-FFF2-40B4-BE49-F238E27FC236}">
                <a16:creationId xmlns:a16="http://schemas.microsoft.com/office/drawing/2014/main" id="{2507DB93-2C12-4F3A-B6F9-3AA4D737BA2E}"/>
              </a:ext>
            </a:extLst>
          </p:cNvPr>
          <p:cNvSpPr>
            <a:spLocks noChangeArrowheads="1"/>
          </p:cNvSpPr>
          <p:nvPr/>
        </p:nvSpPr>
        <p:spPr bwMode="auto">
          <a:xfrm>
            <a:off x="7135283" y="1356336"/>
            <a:ext cx="547212" cy="35418"/>
          </a:xfrm>
          <a:prstGeom prst="rect">
            <a:avLst/>
          </a:prstGeom>
          <a:solidFill>
            <a:schemeClr val="accent1"/>
          </a:solid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5" name="Rectangle 14">
            <a:extLst>
              <a:ext uri="{FF2B5EF4-FFF2-40B4-BE49-F238E27FC236}">
                <a16:creationId xmlns:a16="http://schemas.microsoft.com/office/drawing/2014/main" id="{44ED3627-3CC9-479D-97D3-F292B20FFAB5}"/>
              </a:ext>
            </a:extLst>
          </p:cNvPr>
          <p:cNvSpPr>
            <a:spLocks noChangeArrowheads="1"/>
          </p:cNvSpPr>
          <p:nvPr/>
        </p:nvSpPr>
        <p:spPr bwMode="auto">
          <a:xfrm>
            <a:off x="7135283" y="1287271"/>
            <a:ext cx="67295" cy="33648"/>
          </a:xfrm>
          <a:prstGeom prst="rect">
            <a:avLst/>
          </a:prstGeom>
          <a:solidFill>
            <a:schemeClr val="accent1"/>
          </a:solid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6" name="Rectangle 15">
            <a:extLst>
              <a:ext uri="{FF2B5EF4-FFF2-40B4-BE49-F238E27FC236}">
                <a16:creationId xmlns:a16="http://schemas.microsoft.com/office/drawing/2014/main" id="{4D2F13C0-E557-46BE-B309-BD274C0D11E9}"/>
              </a:ext>
            </a:extLst>
          </p:cNvPr>
          <p:cNvSpPr>
            <a:spLocks noChangeArrowheads="1"/>
          </p:cNvSpPr>
          <p:nvPr/>
        </p:nvSpPr>
        <p:spPr bwMode="auto">
          <a:xfrm>
            <a:off x="7237996" y="1287271"/>
            <a:ext cx="67295" cy="33648"/>
          </a:xfrm>
          <a:prstGeom prst="rect">
            <a:avLst/>
          </a:prstGeom>
          <a:solidFill>
            <a:schemeClr val="tx1"/>
          </a:solid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7" name="Freeform 16">
            <a:extLst>
              <a:ext uri="{FF2B5EF4-FFF2-40B4-BE49-F238E27FC236}">
                <a16:creationId xmlns:a16="http://schemas.microsoft.com/office/drawing/2014/main" id="{DC5E5C19-CDB8-4E85-9F51-A46DCC8B6FD7}"/>
              </a:ext>
            </a:extLst>
          </p:cNvPr>
          <p:cNvSpPr>
            <a:spLocks/>
          </p:cNvSpPr>
          <p:nvPr/>
        </p:nvSpPr>
        <p:spPr bwMode="auto">
          <a:xfrm>
            <a:off x="7340709" y="1044655"/>
            <a:ext cx="341786" cy="276262"/>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solidFill>
            <a:schemeClr val="accent1"/>
          </a:solid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23" name="microsoft">
            <a:extLst>
              <a:ext uri="{FF2B5EF4-FFF2-40B4-BE49-F238E27FC236}">
                <a16:creationId xmlns:a16="http://schemas.microsoft.com/office/drawing/2014/main" id="{08C18A4C-7A66-42FB-8A04-8D40FEA82926}"/>
              </a:ext>
            </a:extLst>
          </p:cNvPr>
          <p:cNvSpPr/>
          <p:nvPr/>
        </p:nvSpPr>
        <p:spPr>
          <a:xfrm>
            <a:off x="675877" y="2442793"/>
            <a:ext cx="3738884" cy="2081636"/>
          </a:xfrm>
          <a:prstGeom prst="rect">
            <a:avLst/>
          </a:prstGeom>
        </p:spPr>
        <p:txBody>
          <a:bodyPr vert="horz" wrap="square" lIns="146262" tIns="91414" rIns="146262" bIns="91414" rtlCol="0" anchor="t">
            <a:noAutofit/>
          </a:bodyPr>
          <a:lstStyle/>
          <a:p>
            <a:pPr marL="28563" defTabSz="932114" fontAlgn="base">
              <a:lnSpc>
                <a:spcPct val="95000"/>
              </a:lnSpc>
              <a:spcBef>
                <a:spcPct val="0"/>
              </a:spcBef>
              <a:spcAft>
                <a:spcPct val="0"/>
              </a:spcAft>
              <a:defRPr/>
            </a:pPr>
            <a:r>
              <a:rPr lang="en-US" sz="4398">
                <a:gradFill>
                  <a:gsLst>
                    <a:gs pos="20755">
                      <a:srgbClr val="505050"/>
                    </a:gs>
                    <a:gs pos="37000">
                      <a:srgbClr val="505050"/>
                    </a:gs>
                  </a:gsLst>
                  <a:lin ang="5400000" scaled="1"/>
                </a:gradFill>
                <a:latin typeface="Segoe UI Light"/>
              </a:rPr>
              <a:t>Breakthroughs</a:t>
            </a:r>
          </a:p>
          <a:p>
            <a:pPr marL="28563" defTabSz="932114" fontAlgn="base">
              <a:lnSpc>
                <a:spcPct val="95000"/>
              </a:lnSpc>
              <a:spcBef>
                <a:spcPct val="0"/>
              </a:spcBef>
              <a:spcAft>
                <a:spcPct val="0"/>
              </a:spcAft>
              <a:defRPr/>
            </a:pPr>
            <a:r>
              <a:rPr lang="en-US" sz="4398">
                <a:gradFill>
                  <a:gsLst>
                    <a:gs pos="20755">
                      <a:srgbClr val="505050"/>
                    </a:gs>
                    <a:gs pos="37000">
                      <a:srgbClr val="505050"/>
                    </a:gs>
                  </a:gsLst>
                  <a:lin ang="5400000" scaled="1"/>
                </a:gradFill>
                <a:latin typeface="Segoe UI Light"/>
              </a:rPr>
              <a:t>Enabling</a:t>
            </a:r>
          </a:p>
          <a:p>
            <a:pPr marL="28563" defTabSz="932114" fontAlgn="base">
              <a:lnSpc>
                <a:spcPct val="95000"/>
              </a:lnSpc>
              <a:spcBef>
                <a:spcPct val="0"/>
              </a:spcBef>
              <a:spcAft>
                <a:spcPct val="0"/>
              </a:spcAft>
              <a:defRPr/>
            </a:pPr>
            <a:r>
              <a:rPr lang="en-US" sz="4398">
                <a:gradFill>
                  <a:gsLst>
                    <a:gs pos="20755">
                      <a:srgbClr val="505050"/>
                    </a:gs>
                    <a:gs pos="37000">
                      <a:srgbClr val="505050"/>
                    </a:gs>
                  </a:gsLst>
                  <a:lin ang="5400000" scaled="1"/>
                </a:gradFill>
                <a:latin typeface="Segoe UI Light"/>
              </a:rPr>
              <a:t>AI</a:t>
            </a:r>
          </a:p>
        </p:txBody>
      </p:sp>
    </p:spTree>
    <p:extLst>
      <p:ext uri="{BB962C8B-B14F-4D97-AF65-F5344CB8AC3E}">
        <p14:creationId xmlns:p14="http://schemas.microsoft.com/office/powerpoint/2010/main" val="3529431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DDFA3BF-5388-44AD-9EB6-687FBDD3D0A6}"/>
              </a:ext>
            </a:extLst>
          </p:cNvPr>
          <p:cNvSpPr>
            <a:spLocks noGrp="1"/>
          </p:cNvSpPr>
          <p:nvPr>
            <p:ph type="title"/>
          </p:nvPr>
        </p:nvSpPr>
        <p:spPr/>
        <p:txBody>
          <a:bodyPr/>
          <a:lstStyle/>
          <a:p>
            <a:r>
              <a:rPr lang="fr-FR"/>
              <a:t>Importance of vision</a:t>
            </a:r>
          </a:p>
        </p:txBody>
      </p:sp>
      <p:pic>
        <p:nvPicPr>
          <p:cNvPr id="3" name="Picture 2">
            <a:extLst>
              <a:ext uri="{FF2B5EF4-FFF2-40B4-BE49-F238E27FC236}">
                <a16:creationId xmlns:a16="http://schemas.microsoft.com/office/drawing/2014/main" id="{A4C364DE-49A4-4480-BD7A-6F522C500387}"/>
              </a:ext>
            </a:extLst>
          </p:cNvPr>
          <p:cNvPicPr/>
          <p:nvPr/>
        </p:nvPicPr>
        <p:blipFill>
          <a:blip r:embed="rId3"/>
          <a:stretch>
            <a:fillRect/>
          </a:stretch>
        </p:blipFill>
        <p:spPr>
          <a:xfrm>
            <a:off x="883" y="497"/>
            <a:ext cx="12434711" cy="6993533"/>
          </a:xfrm>
          <a:prstGeom prst="rect">
            <a:avLst/>
          </a:prstGeom>
        </p:spPr>
      </p:pic>
    </p:spTree>
    <p:extLst>
      <p:ext uri="{BB962C8B-B14F-4D97-AF65-F5344CB8AC3E}">
        <p14:creationId xmlns:p14="http://schemas.microsoft.com/office/powerpoint/2010/main" val="2766640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0023CC2-0A9C-4132-A741-7F94B5FF54BA}"/>
              </a:ext>
            </a:extLst>
          </p:cNvPr>
          <p:cNvSpPr>
            <a:spLocks noGrp="1"/>
          </p:cNvSpPr>
          <p:nvPr>
            <p:ph type="title"/>
          </p:nvPr>
        </p:nvSpPr>
        <p:spPr/>
        <p:txBody>
          <a:bodyPr/>
          <a:lstStyle/>
          <a:p>
            <a:r>
              <a:rPr lang="fr-FR"/>
              <a:t>AI apply to other fields</a:t>
            </a:r>
          </a:p>
        </p:txBody>
      </p:sp>
      <p:pic>
        <p:nvPicPr>
          <p:cNvPr id="3" name="Picture 2">
            <a:extLst>
              <a:ext uri="{FF2B5EF4-FFF2-40B4-BE49-F238E27FC236}">
                <a16:creationId xmlns:a16="http://schemas.microsoft.com/office/drawing/2014/main" id="{E41AD11E-7096-41F4-B0D0-6BFC6E23DD4C}"/>
              </a:ext>
            </a:extLst>
          </p:cNvPr>
          <p:cNvPicPr/>
          <p:nvPr/>
        </p:nvPicPr>
        <p:blipFill>
          <a:blip r:embed="rId2"/>
          <a:stretch>
            <a:fillRect/>
          </a:stretch>
        </p:blipFill>
        <p:spPr>
          <a:xfrm>
            <a:off x="883" y="495"/>
            <a:ext cx="12434711" cy="6994525"/>
          </a:xfrm>
          <a:prstGeom prst="rect">
            <a:avLst/>
          </a:prstGeom>
        </p:spPr>
      </p:pic>
    </p:spTree>
    <p:extLst>
      <p:ext uri="{BB962C8B-B14F-4D97-AF65-F5344CB8AC3E}">
        <p14:creationId xmlns:p14="http://schemas.microsoft.com/office/powerpoint/2010/main" val="3526846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7798E19-B0DC-4A67-9221-1F530F077462}"/>
              </a:ext>
            </a:extLst>
          </p:cNvPr>
          <p:cNvSpPr>
            <a:spLocks noGrp="1"/>
          </p:cNvSpPr>
          <p:nvPr>
            <p:ph type="title"/>
          </p:nvPr>
        </p:nvSpPr>
        <p:spPr/>
        <p:txBody>
          <a:bodyPr/>
          <a:lstStyle/>
          <a:p>
            <a:r>
              <a:rPr lang="fr-FR"/>
              <a:t>What </a:t>
            </a:r>
            <a:r>
              <a:rPr lang="fr-FR" err="1"/>
              <a:t>you</a:t>
            </a:r>
            <a:r>
              <a:rPr lang="fr-FR"/>
              <a:t> </a:t>
            </a:r>
            <a:r>
              <a:rPr lang="fr-FR" err="1"/>
              <a:t>need</a:t>
            </a:r>
            <a:r>
              <a:rPr lang="fr-FR"/>
              <a:t> for AI ?</a:t>
            </a:r>
          </a:p>
        </p:txBody>
      </p:sp>
      <p:pic>
        <p:nvPicPr>
          <p:cNvPr id="3" name="Picture 2">
            <a:extLst>
              <a:ext uri="{FF2B5EF4-FFF2-40B4-BE49-F238E27FC236}">
                <a16:creationId xmlns:a16="http://schemas.microsoft.com/office/drawing/2014/main" id="{1DCFB064-04C2-4F32-9E99-DEF2B52B469F}"/>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54147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64A88E4-6774-4BF0-A255-D890EB0EAB24}"/>
              </a:ext>
            </a:extLst>
          </p:cNvPr>
          <p:cNvSpPr>
            <a:spLocks noGrp="1"/>
          </p:cNvSpPr>
          <p:nvPr>
            <p:ph type="title"/>
          </p:nvPr>
        </p:nvSpPr>
        <p:spPr/>
        <p:txBody>
          <a:bodyPr/>
          <a:lstStyle/>
          <a:p>
            <a:r>
              <a:rPr lang="fr-FR"/>
              <a:t>General process of AI</a:t>
            </a:r>
          </a:p>
        </p:txBody>
      </p:sp>
      <p:pic>
        <p:nvPicPr>
          <p:cNvPr id="3" name="Picture 2">
            <a:extLst>
              <a:ext uri="{FF2B5EF4-FFF2-40B4-BE49-F238E27FC236}">
                <a16:creationId xmlns:a16="http://schemas.microsoft.com/office/drawing/2014/main" id="{504691CF-C58D-4EC8-8F4C-733AE7BE06DB}"/>
              </a:ext>
            </a:extLst>
          </p:cNvPr>
          <p:cNvPicPr/>
          <p:nvPr/>
        </p:nvPicPr>
        <p:blipFill>
          <a:blip r:embed="rId2"/>
          <a:stretch>
            <a:fillRect/>
          </a:stretch>
        </p:blipFill>
        <p:spPr>
          <a:xfrm>
            <a:off x="883" y="497"/>
            <a:ext cx="12434711" cy="699353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AB18D83-8F4A-4C9A-B140-76B16944A06E}"/>
                  </a:ext>
                </a:extLst>
              </p14:cNvPr>
              <p14:cNvContentPartPr/>
              <p14:nvPr/>
            </p14:nvContentPartPr>
            <p14:xfrm>
              <a:off x="7977625" y="6951625"/>
              <a:ext cx="51840" cy="105480"/>
            </p14:xfrm>
          </p:contentPart>
        </mc:Choice>
        <mc:Fallback>
          <p:pic>
            <p:nvPicPr>
              <p:cNvPr id="4" name="Ink 3">
                <a:extLst>
                  <a:ext uri="{FF2B5EF4-FFF2-40B4-BE49-F238E27FC236}">
                    <a16:creationId xmlns:a16="http://schemas.microsoft.com/office/drawing/2014/main" id="{CAB18D83-8F4A-4C9A-B140-76B16944A06E}"/>
                  </a:ext>
                </a:extLst>
              </p:cNvPr>
              <p:cNvPicPr/>
              <p:nvPr/>
            </p:nvPicPr>
            <p:blipFill>
              <a:blip r:embed="rId4"/>
              <a:stretch>
                <a:fillRect/>
              </a:stretch>
            </p:blipFill>
            <p:spPr>
              <a:xfrm>
                <a:off x="7968625" y="6942625"/>
                <a:ext cx="69480" cy="123120"/>
              </a:xfrm>
              <a:prstGeom prst="rect">
                <a:avLst/>
              </a:prstGeom>
            </p:spPr>
          </p:pic>
        </mc:Fallback>
      </mc:AlternateContent>
    </p:spTree>
    <p:extLst>
      <p:ext uri="{BB962C8B-B14F-4D97-AF65-F5344CB8AC3E}">
        <p14:creationId xmlns:p14="http://schemas.microsoft.com/office/powerpoint/2010/main" val="91760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2736013-498E-4E11-8A36-60EF41B53AB0}"/>
              </a:ext>
            </a:extLst>
          </p:cNvPr>
          <p:cNvSpPr>
            <a:spLocks noGrp="1"/>
          </p:cNvSpPr>
          <p:nvPr>
            <p:ph type="title"/>
          </p:nvPr>
        </p:nvSpPr>
        <p:spPr/>
        <p:txBody>
          <a:bodyPr/>
          <a:lstStyle/>
          <a:p>
            <a:r>
              <a:rPr lang="fr-FR"/>
              <a:t>Differents jobs in AI &amp; Data science</a:t>
            </a:r>
          </a:p>
        </p:txBody>
      </p:sp>
      <p:pic>
        <p:nvPicPr>
          <p:cNvPr id="3" name="Picture 2">
            <a:extLst>
              <a:ext uri="{FF2B5EF4-FFF2-40B4-BE49-F238E27FC236}">
                <a16:creationId xmlns:a16="http://schemas.microsoft.com/office/drawing/2014/main" id="{6B96B622-776F-400B-8930-B5BA64A51C83}"/>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55363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A3B34C5-381F-4C39-973D-D131ED64E777}"/>
              </a:ext>
            </a:extLst>
          </p:cNvPr>
          <p:cNvSpPr>
            <a:spLocks noGrp="1"/>
          </p:cNvSpPr>
          <p:nvPr>
            <p:ph type="title"/>
          </p:nvPr>
        </p:nvSpPr>
        <p:spPr/>
        <p:txBody>
          <a:bodyPr/>
          <a:lstStyle/>
          <a:p>
            <a:endParaRPr lang="fr-FR"/>
          </a:p>
        </p:txBody>
      </p:sp>
      <p:pic>
        <p:nvPicPr>
          <p:cNvPr id="3" name="Picture 2">
            <a:extLst>
              <a:ext uri="{FF2B5EF4-FFF2-40B4-BE49-F238E27FC236}">
                <a16:creationId xmlns:a16="http://schemas.microsoft.com/office/drawing/2014/main" id="{7F841BE0-B6F1-4C95-9261-86F008585E26}"/>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3942606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061C8C8-D22F-4D2E-8551-5F4A87066E41}"/>
              </a:ext>
            </a:extLst>
          </p:cNvPr>
          <p:cNvSpPr>
            <a:spLocks noGrp="1"/>
          </p:cNvSpPr>
          <p:nvPr>
            <p:ph type="title"/>
          </p:nvPr>
        </p:nvSpPr>
        <p:spPr/>
        <p:txBody>
          <a:bodyPr/>
          <a:lstStyle/>
          <a:p>
            <a:endParaRPr lang="fr-FR"/>
          </a:p>
        </p:txBody>
      </p:sp>
      <p:pic>
        <p:nvPicPr>
          <p:cNvPr id="3" name="Picture 2">
            <a:extLst>
              <a:ext uri="{FF2B5EF4-FFF2-40B4-BE49-F238E27FC236}">
                <a16:creationId xmlns:a16="http://schemas.microsoft.com/office/drawing/2014/main" id="{39E37006-7B0D-4084-B36E-59DB88A37F12}"/>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43378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654A403-DF68-4A71-BB5E-B191EFD6D9F6}"/>
              </a:ext>
            </a:extLst>
          </p:cNvPr>
          <p:cNvSpPr>
            <a:spLocks noGrp="1"/>
          </p:cNvSpPr>
          <p:nvPr>
            <p:ph type="title"/>
          </p:nvPr>
        </p:nvSpPr>
        <p:spPr/>
        <p:txBody>
          <a:bodyPr/>
          <a:lstStyle/>
          <a:p>
            <a:r>
              <a:rPr lang="fr-FR"/>
              <a:t>Azure AI portforlio</a:t>
            </a:r>
          </a:p>
        </p:txBody>
      </p:sp>
      <p:pic>
        <p:nvPicPr>
          <p:cNvPr id="3" name="Picture 2">
            <a:extLst>
              <a:ext uri="{FF2B5EF4-FFF2-40B4-BE49-F238E27FC236}">
                <a16:creationId xmlns:a16="http://schemas.microsoft.com/office/drawing/2014/main" id="{F89F9377-320E-49FF-B684-005A4B9E5C8B}"/>
              </a:ext>
            </a:extLst>
          </p:cNvPr>
          <p:cNvPicPr/>
          <p:nvPr/>
        </p:nvPicPr>
        <p:blipFill>
          <a:blip r:embed="rId2"/>
          <a:stretch>
            <a:fillRect/>
          </a:stretch>
        </p:blipFill>
        <p:spPr>
          <a:xfrm>
            <a:off x="883" y="240483"/>
            <a:ext cx="12434711" cy="6753546"/>
          </a:xfrm>
          <a:prstGeom prst="rect">
            <a:avLst/>
          </a:prstGeom>
        </p:spPr>
      </p:pic>
    </p:spTree>
    <p:extLst>
      <p:ext uri="{BB962C8B-B14F-4D97-AF65-F5344CB8AC3E}">
        <p14:creationId xmlns:p14="http://schemas.microsoft.com/office/powerpoint/2010/main" val="3224203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00F3098-63C9-474D-911D-6B4EEF0B81DC}"/>
              </a:ext>
            </a:extLst>
          </p:cNvPr>
          <p:cNvSpPr>
            <a:spLocks noGrp="1"/>
          </p:cNvSpPr>
          <p:nvPr>
            <p:ph type="title"/>
          </p:nvPr>
        </p:nvSpPr>
        <p:spPr/>
        <p:txBody>
          <a:bodyPr/>
          <a:lstStyle/>
          <a:p>
            <a:r>
              <a:rPr lang="fr-FR" dirty="0" err="1"/>
              <a:t>Understanding</a:t>
            </a:r>
            <a:r>
              <a:rPr lang="fr-FR" dirty="0"/>
              <a:t> the concepts</a:t>
            </a:r>
          </a:p>
        </p:txBody>
      </p:sp>
      <p:pic>
        <p:nvPicPr>
          <p:cNvPr id="5" name="Image 4">
            <a:hlinkClick r:id="rId3"/>
            <a:extLst>
              <a:ext uri="{FF2B5EF4-FFF2-40B4-BE49-F238E27FC236}">
                <a16:creationId xmlns:a16="http://schemas.microsoft.com/office/drawing/2014/main" id="{1AC631A5-9FF0-4AD9-B8FE-C2EB133A2A26}"/>
              </a:ext>
            </a:extLst>
          </p:cNvPr>
          <p:cNvPicPr>
            <a:picLocks noChangeAspect="1"/>
          </p:cNvPicPr>
          <p:nvPr/>
        </p:nvPicPr>
        <p:blipFill>
          <a:blip r:embed="rId4"/>
          <a:stretch>
            <a:fillRect/>
          </a:stretch>
        </p:blipFill>
        <p:spPr>
          <a:xfrm>
            <a:off x="742857" y="2000112"/>
            <a:ext cx="3822468" cy="1666715"/>
          </a:xfrm>
          <a:prstGeom prst="rect">
            <a:avLst/>
          </a:prstGeom>
        </p:spPr>
      </p:pic>
      <p:pic>
        <p:nvPicPr>
          <p:cNvPr id="6" name="Image 5">
            <a:hlinkClick r:id="rId5"/>
            <a:extLst>
              <a:ext uri="{FF2B5EF4-FFF2-40B4-BE49-F238E27FC236}">
                <a16:creationId xmlns:a16="http://schemas.microsoft.com/office/drawing/2014/main" id="{3847CB6A-2E6F-4066-A9E0-24A9E3427AC7}"/>
              </a:ext>
            </a:extLst>
          </p:cNvPr>
          <p:cNvPicPr>
            <a:picLocks noChangeAspect="1"/>
          </p:cNvPicPr>
          <p:nvPr/>
        </p:nvPicPr>
        <p:blipFill>
          <a:blip r:embed="rId6"/>
          <a:stretch>
            <a:fillRect/>
          </a:stretch>
        </p:blipFill>
        <p:spPr>
          <a:xfrm>
            <a:off x="5116070" y="2000112"/>
            <a:ext cx="3341828" cy="1673120"/>
          </a:xfrm>
          <a:prstGeom prst="rect">
            <a:avLst/>
          </a:prstGeom>
        </p:spPr>
      </p:pic>
      <p:pic>
        <p:nvPicPr>
          <p:cNvPr id="7" name="Image 6">
            <a:hlinkClick r:id="rId7"/>
            <a:extLst>
              <a:ext uri="{FF2B5EF4-FFF2-40B4-BE49-F238E27FC236}">
                <a16:creationId xmlns:a16="http://schemas.microsoft.com/office/drawing/2014/main" id="{BDAFA9B0-91FD-4284-BF01-82BF1591DB0F}"/>
              </a:ext>
            </a:extLst>
          </p:cNvPr>
          <p:cNvPicPr>
            <a:picLocks noChangeAspect="1"/>
          </p:cNvPicPr>
          <p:nvPr/>
        </p:nvPicPr>
        <p:blipFill>
          <a:blip r:embed="rId8"/>
          <a:stretch>
            <a:fillRect/>
          </a:stretch>
        </p:blipFill>
        <p:spPr>
          <a:xfrm>
            <a:off x="5116069" y="4325083"/>
            <a:ext cx="3341828" cy="2192655"/>
          </a:xfrm>
          <a:prstGeom prst="rect">
            <a:avLst/>
          </a:prstGeom>
        </p:spPr>
      </p:pic>
      <p:pic>
        <p:nvPicPr>
          <p:cNvPr id="8" name="Image 7">
            <a:hlinkClick r:id="rId9"/>
            <a:extLst>
              <a:ext uri="{FF2B5EF4-FFF2-40B4-BE49-F238E27FC236}">
                <a16:creationId xmlns:a16="http://schemas.microsoft.com/office/drawing/2014/main" id="{BE3F313E-AAB4-458B-B02B-D34AD1B403E8}"/>
              </a:ext>
            </a:extLst>
          </p:cNvPr>
          <p:cNvPicPr>
            <a:picLocks noChangeAspect="1"/>
          </p:cNvPicPr>
          <p:nvPr/>
        </p:nvPicPr>
        <p:blipFill>
          <a:blip r:embed="rId10"/>
          <a:stretch>
            <a:fillRect/>
          </a:stretch>
        </p:blipFill>
        <p:spPr>
          <a:xfrm>
            <a:off x="9008643" y="1968910"/>
            <a:ext cx="2947371" cy="1528352"/>
          </a:xfrm>
          <a:prstGeom prst="rect">
            <a:avLst/>
          </a:prstGeom>
        </p:spPr>
      </p:pic>
      <p:pic>
        <p:nvPicPr>
          <p:cNvPr id="9" name="Image 8">
            <a:hlinkClick r:id="rId11"/>
            <a:extLst>
              <a:ext uri="{FF2B5EF4-FFF2-40B4-BE49-F238E27FC236}">
                <a16:creationId xmlns:a16="http://schemas.microsoft.com/office/drawing/2014/main" id="{94F7689D-F06D-4077-8B19-81C7B445C710}"/>
              </a:ext>
            </a:extLst>
          </p:cNvPr>
          <p:cNvPicPr>
            <a:picLocks noChangeAspect="1"/>
          </p:cNvPicPr>
          <p:nvPr/>
        </p:nvPicPr>
        <p:blipFill>
          <a:blip r:embed="rId12"/>
          <a:stretch>
            <a:fillRect/>
          </a:stretch>
        </p:blipFill>
        <p:spPr>
          <a:xfrm>
            <a:off x="742857" y="4432412"/>
            <a:ext cx="3259224" cy="1666716"/>
          </a:xfrm>
          <a:prstGeom prst="rect">
            <a:avLst/>
          </a:prstGeom>
        </p:spPr>
      </p:pic>
    </p:spTree>
    <p:extLst>
      <p:ext uri="{BB962C8B-B14F-4D97-AF65-F5344CB8AC3E}">
        <p14:creationId xmlns:p14="http://schemas.microsoft.com/office/powerpoint/2010/main" val="142465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0D15-B581-D246-B343-51BE3230BF89}"/>
              </a:ext>
            </a:extLst>
          </p:cNvPr>
          <p:cNvSpPr>
            <a:spLocks noGrp="1"/>
          </p:cNvSpPr>
          <p:nvPr>
            <p:ph type="title"/>
          </p:nvPr>
        </p:nvSpPr>
        <p:spPr/>
        <p:txBody>
          <a:bodyPr/>
          <a:lstStyle/>
          <a:p>
            <a:r>
              <a:rPr lang="en-US" dirty="0"/>
              <a:t>Contact me</a:t>
            </a:r>
          </a:p>
        </p:txBody>
      </p:sp>
      <p:sp>
        <p:nvSpPr>
          <p:cNvPr id="3" name="Content Placeholder 2">
            <a:extLst>
              <a:ext uri="{FF2B5EF4-FFF2-40B4-BE49-F238E27FC236}">
                <a16:creationId xmlns:a16="http://schemas.microsoft.com/office/drawing/2014/main" id="{8B1F5F57-A62E-A84D-A9B7-8639EE7705AB}"/>
              </a:ext>
            </a:extLst>
          </p:cNvPr>
          <p:cNvSpPr>
            <a:spLocks noGrp="1"/>
          </p:cNvSpPr>
          <p:nvPr>
            <p:ph idx="1"/>
          </p:nvPr>
        </p:nvSpPr>
        <p:spPr/>
        <p:txBody>
          <a:bodyPr/>
          <a:lstStyle/>
          <a:p>
            <a:pPr marL="0" indent="0">
              <a:buNone/>
            </a:pPr>
            <a:r>
              <a:rPr lang="en-US" dirty="0"/>
              <a:t>Email: raorided@microsoft.com</a:t>
            </a:r>
          </a:p>
          <a:p>
            <a:pPr marL="0" indent="0">
              <a:buNone/>
            </a:pPr>
            <a:endParaRPr lang="en-US" dirty="0"/>
          </a:p>
          <a:p>
            <a:pPr marL="0" indent="0">
              <a:buNone/>
            </a:pPr>
            <a:endParaRPr lang="en-US" dirty="0"/>
          </a:p>
          <a:p>
            <a:pPr marL="0" indent="0">
              <a:buNone/>
            </a:pPr>
            <a:r>
              <a:rPr lang="en-US" dirty="0"/>
              <a:t>GitHub: </a:t>
            </a:r>
            <a:r>
              <a:rPr lang="en-US" dirty="0">
                <a:hlinkClick r:id="rId2"/>
              </a:rPr>
              <a:t>https://github.com/roridedi</a:t>
            </a:r>
            <a:endParaRPr lang="en-US" dirty="0"/>
          </a:p>
        </p:txBody>
      </p:sp>
    </p:spTree>
    <p:extLst>
      <p:ext uri="{BB962C8B-B14F-4D97-AF65-F5344CB8AC3E}">
        <p14:creationId xmlns:p14="http://schemas.microsoft.com/office/powerpoint/2010/main" val="274880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DEEBA7A-CE9A-4641-84C5-83DEE9C0E4F7}"/>
              </a:ext>
            </a:extLst>
          </p:cNvPr>
          <p:cNvSpPr>
            <a:spLocks noGrp="1"/>
          </p:cNvSpPr>
          <p:nvPr>
            <p:ph type="title"/>
          </p:nvPr>
        </p:nvSpPr>
        <p:spPr/>
        <p:txBody>
          <a:bodyPr/>
          <a:lstStyle/>
          <a:p>
            <a:r>
              <a:rPr lang="fr-FR"/>
              <a:t>Objectives</a:t>
            </a:r>
            <a:endParaRPr lang="fr-FR" dirty="0"/>
          </a:p>
        </p:txBody>
      </p:sp>
      <p:pic>
        <p:nvPicPr>
          <p:cNvPr id="3" name="Picture 2">
            <a:extLst>
              <a:ext uri="{FF2B5EF4-FFF2-40B4-BE49-F238E27FC236}">
                <a16:creationId xmlns:a16="http://schemas.microsoft.com/office/drawing/2014/main" id="{6BB9DD57-CA5D-4CAF-B13A-AF9A60919BE2}"/>
              </a:ext>
            </a:extLst>
          </p:cNvPr>
          <p:cNvPicPr/>
          <p:nvPr/>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244089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CE16-19B2-47D0-8D39-916C9BDE0F17}"/>
              </a:ext>
            </a:extLst>
          </p:cNvPr>
          <p:cNvSpPr>
            <a:spLocks noGrp="1"/>
          </p:cNvSpPr>
          <p:nvPr>
            <p:ph type="title"/>
          </p:nvPr>
        </p:nvSpPr>
        <p:spPr>
          <a:xfrm>
            <a:off x="516254" y="-122458"/>
            <a:ext cx="11209693" cy="2553686"/>
          </a:xfrm>
        </p:spPr>
        <p:txBody>
          <a:bodyPr>
            <a:normAutofit/>
          </a:bodyPr>
          <a:lstStyle/>
          <a:p>
            <a:r>
              <a:rPr lang="en-US" sz="4800" dirty="0">
                <a:latin typeface="Segoe UI Light" panose="020B0502040204020203" pitchFamily="34" charset="0"/>
                <a:cs typeface="Segoe UI Light" panose="020B0502040204020203" pitchFamily="34" charset="0"/>
              </a:rPr>
              <a:t>Agenda - Prepare for the Microsoft AI 100 certification exam</a:t>
            </a:r>
          </a:p>
        </p:txBody>
      </p:sp>
      <p:sp>
        <p:nvSpPr>
          <p:cNvPr id="3" name="TextBox 2">
            <a:extLst>
              <a:ext uri="{FF2B5EF4-FFF2-40B4-BE49-F238E27FC236}">
                <a16:creationId xmlns:a16="http://schemas.microsoft.com/office/drawing/2014/main" id="{345F0A14-7D98-4359-ACF3-2AE6E60B9C96}"/>
              </a:ext>
            </a:extLst>
          </p:cNvPr>
          <p:cNvSpPr txBox="1"/>
          <p:nvPr/>
        </p:nvSpPr>
        <p:spPr>
          <a:xfrm>
            <a:off x="618565" y="2345167"/>
            <a:ext cx="11005073" cy="3416320"/>
          </a:xfrm>
          <a:prstGeom prst="rect">
            <a:avLst/>
          </a:prstGeom>
          <a:noFill/>
        </p:spPr>
        <p:txBody>
          <a:bodyPr wrap="square" rtlCol="0">
            <a:spAutoFit/>
          </a:bodyPr>
          <a:lstStyle/>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December 9</a:t>
            </a:r>
            <a:r>
              <a:rPr kumimoji="0" lang="en-US" sz="3600" b="0" i="0" u="none" strike="noStrike" kern="1200" cap="none" spc="0" normalizeH="0" baseline="30000" noProof="0" dirty="0">
                <a:ln>
                  <a:noFill/>
                </a:ln>
                <a:solidFill>
                  <a:prstClr val="black"/>
                </a:solidFill>
                <a:effectLst/>
                <a:uLnTx/>
                <a:uFillTx/>
                <a:latin typeface="Segoe UI" panose="020B0502040204020203" pitchFamily="34" charset="0"/>
                <a:ea typeface="+mn-ea"/>
                <a:cs typeface="Segoe UI" panose="020B0502040204020203" pitchFamily="34" charset="0"/>
              </a:rPr>
              <a:t>th</a:t>
            </a: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December 12</a:t>
            </a:r>
            <a:r>
              <a:rPr kumimoji="0" lang="en-US" sz="3600" b="0" i="0" u="none" strike="noStrike" kern="1200" cap="none" spc="0" normalizeH="0" baseline="30000" noProof="0" dirty="0">
                <a:ln>
                  <a:noFill/>
                </a:ln>
                <a:solidFill>
                  <a:prstClr val="black"/>
                </a:solidFill>
                <a:effectLst/>
                <a:uLnTx/>
                <a:uFillTx/>
                <a:latin typeface="Segoe UI" panose="020B0502040204020203" pitchFamily="34" charset="0"/>
                <a:ea typeface="+mn-ea"/>
                <a:cs typeface="Segoe UI" panose="020B0502040204020203" pitchFamily="34" charset="0"/>
              </a:rPr>
              <a:t>th</a:t>
            </a: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Theory</a:t>
            </a:r>
          </a:p>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Lots of hands on labs</a:t>
            </a:r>
          </a:p>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Practice questions</a:t>
            </a:r>
          </a:p>
          <a:p>
            <a:pPr marL="342900" marR="0" lvl="0" indent="-342900" algn="l" defTabSz="932688" rtl="0" eaLnBrk="1" fontAlgn="auto" latinLnBrk="0" hangingPunct="1">
              <a:lnSpc>
                <a:spcPct val="100000"/>
              </a:lnSpc>
              <a:spcBef>
                <a:spcPts val="0"/>
              </a:spcBef>
              <a:spcAft>
                <a:spcPts val="0"/>
              </a:spcAft>
              <a:buClrTx/>
              <a:buSzTx/>
              <a:buFontTx/>
              <a:buChar char="-"/>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86538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CE16-19B2-47D0-8D39-916C9BDE0F17}"/>
              </a:ext>
            </a:extLst>
          </p:cNvPr>
          <p:cNvSpPr>
            <a:spLocks noGrp="1"/>
          </p:cNvSpPr>
          <p:nvPr>
            <p:ph type="title"/>
          </p:nvPr>
        </p:nvSpPr>
        <p:spPr>
          <a:xfrm>
            <a:off x="516254" y="-122458"/>
            <a:ext cx="11209693" cy="2553686"/>
          </a:xfrm>
        </p:spPr>
        <p:txBody>
          <a:bodyPr>
            <a:normAutofit/>
          </a:bodyPr>
          <a:lstStyle/>
          <a:p>
            <a:r>
              <a:rPr lang="en-US" sz="4800" dirty="0">
                <a:latin typeface="Segoe UI Light" panose="020B0502040204020203" pitchFamily="34" charset="0"/>
                <a:cs typeface="Segoe UI Light" panose="020B0502040204020203" pitchFamily="34" charset="0"/>
              </a:rPr>
              <a:t>What is the Microsoft AI 100 exam?</a:t>
            </a:r>
          </a:p>
        </p:txBody>
      </p:sp>
      <p:sp>
        <p:nvSpPr>
          <p:cNvPr id="3" name="TextBox 2">
            <a:extLst>
              <a:ext uri="{FF2B5EF4-FFF2-40B4-BE49-F238E27FC236}">
                <a16:creationId xmlns:a16="http://schemas.microsoft.com/office/drawing/2014/main" id="{345F0A14-7D98-4359-ACF3-2AE6E60B9C96}"/>
              </a:ext>
            </a:extLst>
          </p:cNvPr>
          <p:cNvSpPr txBox="1"/>
          <p:nvPr/>
        </p:nvSpPr>
        <p:spPr>
          <a:xfrm>
            <a:off x="618565" y="2345167"/>
            <a:ext cx="11005073" cy="3970318"/>
          </a:xfrm>
          <a:prstGeom prst="rect">
            <a:avLst/>
          </a:prstGeom>
          <a:noFill/>
        </p:spPr>
        <p:txBody>
          <a:bodyPr wrap="square" rtlCol="0">
            <a:spAutoFit/>
          </a:bodyPr>
          <a:lstStyle/>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AI-100 Certification is for engineers who have intermediate to an expert level understanding of Machine Learning and are responsible for deploying end-to-end AI solutions on Azure using various AI &amp; ML services.</a:t>
            </a:r>
          </a:p>
          <a:p>
            <a:pPr marL="342900" marR="0" lvl="0" indent="-342900" algn="l" defTabSz="932688" rtl="0" eaLnBrk="1" fontAlgn="auto" latinLnBrk="0" hangingPunct="1">
              <a:lnSpc>
                <a:spcPct val="100000"/>
              </a:lnSpc>
              <a:spcBef>
                <a:spcPts val="0"/>
              </a:spcBef>
              <a:spcAft>
                <a:spcPts val="0"/>
              </a:spcAft>
              <a:buClrTx/>
              <a:buSzTx/>
              <a:buFontTx/>
              <a:buChar char="-"/>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32688" rtl="0" eaLnBrk="1" fontAlgn="auto" latinLnBrk="0" hangingPunct="1">
              <a:lnSpc>
                <a:spcPct val="100000"/>
              </a:lnSpc>
              <a:spcBef>
                <a:spcPts val="0"/>
              </a:spcBef>
              <a:spcAft>
                <a:spcPts val="0"/>
              </a:spcAft>
              <a:buClrTx/>
              <a:buSzTx/>
              <a:buFontTx/>
              <a:buChar char="-"/>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026" name="Picture 2">
            <a:extLst>
              <a:ext uri="{FF2B5EF4-FFF2-40B4-BE49-F238E27FC236}">
                <a16:creationId xmlns:a16="http://schemas.microsoft.com/office/drawing/2014/main" id="{AA5BC6E4-7762-4938-B97C-7C9818F95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342" y="5759889"/>
            <a:ext cx="9809827" cy="73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71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C16172-6920-4479-B5F9-58E98940B041}"/>
              </a:ext>
            </a:extLst>
          </p:cNvPr>
          <p:cNvSpPr>
            <a:spLocks noGrp="1"/>
          </p:cNvSpPr>
          <p:nvPr>
            <p:ph type="title"/>
          </p:nvPr>
        </p:nvSpPr>
        <p:spPr/>
        <p:txBody>
          <a:bodyPr/>
          <a:lstStyle/>
          <a:p>
            <a:r>
              <a:rPr lang="fr-FR"/>
              <a:t>Topics </a:t>
            </a:r>
            <a:r>
              <a:rPr lang="fr-FR" err="1"/>
              <a:t>covered</a:t>
            </a:r>
            <a:r>
              <a:rPr lang="fr-FR"/>
              <a:t> by AI-100</a:t>
            </a:r>
          </a:p>
        </p:txBody>
      </p:sp>
      <p:sp>
        <p:nvSpPr>
          <p:cNvPr id="3" name="Espace réservé du contenu 2">
            <a:extLst>
              <a:ext uri="{FF2B5EF4-FFF2-40B4-BE49-F238E27FC236}">
                <a16:creationId xmlns:a16="http://schemas.microsoft.com/office/drawing/2014/main" id="{357329DA-6306-4FC5-900A-041357AF76D3}"/>
              </a:ext>
            </a:extLst>
          </p:cNvPr>
          <p:cNvSpPr>
            <a:spLocks noGrp="1"/>
          </p:cNvSpPr>
          <p:nvPr>
            <p:ph idx="1"/>
          </p:nvPr>
        </p:nvSpPr>
        <p:spPr/>
        <p:txBody>
          <a:bodyPr>
            <a:normAutofit fontScale="85000" lnSpcReduction="20000"/>
          </a:bodyPr>
          <a:lstStyle/>
          <a:p>
            <a:r>
              <a:rPr lang="fr-FR" dirty="0"/>
              <a:t>Azure Cognitives Services (a lot of questions)</a:t>
            </a:r>
          </a:p>
          <a:p>
            <a:r>
              <a:rPr lang="fr-FR" dirty="0"/>
              <a:t>Azure AI + AKS + ACI</a:t>
            </a:r>
          </a:p>
          <a:p>
            <a:r>
              <a:rPr lang="fr-FR" dirty="0"/>
              <a:t>Azure IoT Edge + Azure Stack + Azure </a:t>
            </a:r>
            <a:r>
              <a:rPr lang="fr-FR" dirty="0" err="1"/>
              <a:t>DataBox</a:t>
            </a:r>
            <a:r>
              <a:rPr lang="fr-FR" dirty="0"/>
              <a:t> Edge</a:t>
            </a:r>
          </a:p>
          <a:p>
            <a:r>
              <a:rPr lang="fr-FR" dirty="0"/>
              <a:t>IoT Hub + </a:t>
            </a:r>
            <a:r>
              <a:rPr lang="fr-FR" dirty="0" err="1"/>
              <a:t>EventBus</a:t>
            </a:r>
            <a:endParaRPr lang="fr-FR" dirty="0"/>
          </a:p>
          <a:p>
            <a:r>
              <a:rPr lang="fr-FR" dirty="0"/>
              <a:t>Azure Storage</a:t>
            </a:r>
          </a:p>
          <a:p>
            <a:r>
              <a:rPr lang="fr-FR" dirty="0"/>
              <a:t>Azure Stream Analytics </a:t>
            </a:r>
          </a:p>
          <a:p>
            <a:r>
              <a:rPr lang="fr-FR" dirty="0"/>
              <a:t>Azure </a:t>
            </a:r>
            <a:r>
              <a:rPr lang="fr-FR" dirty="0" err="1"/>
              <a:t>Functions</a:t>
            </a:r>
            <a:r>
              <a:rPr lang="fr-FR" dirty="0"/>
              <a:t> + Azure Logic App</a:t>
            </a:r>
          </a:p>
          <a:p>
            <a:r>
              <a:rPr lang="fr-FR" dirty="0"/>
              <a:t>LUIS</a:t>
            </a:r>
          </a:p>
          <a:p>
            <a:r>
              <a:rPr lang="fr-FR" dirty="0"/>
              <a:t>Monitoring Apps &amp; AI applications</a:t>
            </a:r>
          </a:p>
          <a:p>
            <a:r>
              <a:rPr lang="fr-FR" dirty="0"/>
              <a:t>Azure Bot Service + </a:t>
            </a:r>
            <a:r>
              <a:rPr lang="fr-FR" dirty="0" err="1"/>
              <a:t>QnA</a:t>
            </a:r>
            <a:r>
              <a:rPr lang="fr-FR" dirty="0"/>
              <a:t> Maker + Cognitives Services</a:t>
            </a:r>
          </a:p>
          <a:p>
            <a:r>
              <a:rPr lang="fr-FR" dirty="0"/>
              <a:t>Security (</a:t>
            </a:r>
            <a:r>
              <a:rPr lang="fr-FR" dirty="0" err="1"/>
              <a:t>Authentication</a:t>
            </a:r>
            <a:r>
              <a:rPr lang="fr-FR" dirty="0"/>
              <a:t>, Azure Key Vault)</a:t>
            </a:r>
          </a:p>
          <a:p>
            <a:endParaRPr lang="fr-FR" dirty="0"/>
          </a:p>
        </p:txBody>
      </p:sp>
    </p:spTree>
    <p:extLst>
      <p:ext uri="{BB962C8B-B14F-4D97-AF65-F5344CB8AC3E}">
        <p14:creationId xmlns:p14="http://schemas.microsoft.com/office/powerpoint/2010/main" val="3122355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9183" y="3104392"/>
            <a:ext cx="5376203" cy="785741"/>
          </a:xfrm>
          <a:prstGeom prst="rect">
            <a:avLst/>
          </a:prstGeom>
        </p:spPr>
        <p:txBody>
          <a:bodyPr wrap="square" anchor="ctr">
            <a:spAutoFit/>
          </a:bodyPr>
          <a:lstStyle/>
          <a:p>
            <a:pPr defTabSz="913873">
              <a:lnSpc>
                <a:spcPct val="90000"/>
              </a:lnSpc>
              <a:defRPr/>
            </a:pPr>
            <a:r>
              <a:rPr lang="en-US" altLang="en-US" sz="4896" spc="-102">
                <a:ln w="3175">
                  <a:noFill/>
                </a:ln>
                <a:gradFill>
                  <a:gsLst>
                    <a:gs pos="1250">
                      <a:schemeClr val="tx1"/>
                    </a:gs>
                    <a:gs pos="100000">
                      <a:schemeClr val="tx1"/>
                    </a:gs>
                  </a:gsLst>
                  <a:lin ang="5400000" scaled="0"/>
                </a:gradFill>
                <a:latin typeface="+mj-lt"/>
                <a:cs typeface="Segoe UI" pitchFamily="34" charset="0"/>
              </a:rPr>
              <a:t>What is AI?</a:t>
            </a:r>
          </a:p>
        </p:txBody>
      </p:sp>
    </p:spTree>
    <p:extLst>
      <p:ext uri="{BB962C8B-B14F-4D97-AF65-F5344CB8AC3E}">
        <p14:creationId xmlns:p14="http://schemas.microsoft.com/office/powerpoint/2010/main" val="160142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D050-8038-49A5-9083-099C4C8521C0}"/>
              </a:ext>
            </a:extLst>
          </p:cNvPr>
          <p:cNvSpPr>
            <a:spLocks noGrp="1"/>
          </p:cNvSpPr>
          <p:nvPr>
            <p:ph type="title"/>
          </p:nvPr>
        </p:nvSpPr>
        <p:spPr/>
        <p:txBody>
          <a:bodyPr/>
          <a:lstStyle/>
          <a:p>
            <a:r>
              <a:rPr lang="fr-FR" err="1"/>
              <a:t>Many</a:t>
            </a:r>
            <a:r>
              <a:rPr lang="fr-FR"/>
              <a:t> concepts</a:t>
            </a:r>
          </a:p>
        </p:txBody>
      </p:sp>
      <p:pic>
        <p:nvPicPr>
          <p:cNvPr id="9" name="Picture 8" descr="A close up of a logo&#10;&#10;Description automatically generated">
            <a:extLst>
              <a:ext uri="{FF2B5EF4-FFF2-40B4-BE49-F238E27FC236}">
                <a16:creationId xmlns:a16="http://schemas.microsoft.com/office/drawing/2014/main" id="{0178BD36-D432-4F36-A4CE-D6A24DA9345F}"/>
              </a:ext>
            </a:extLst>
          </p:cNvPr>
          <p:cNvPicPr>
            <a:picLocks noChangeAspect="1"/>
          </p:cNvPicPr>
          <p:nvPr/>
        </p:nvPicPr>
        <p:blipFill rotWithShape="1">
          <a:blip r:embed="rId2">
            <a:extLst>
              <a:ext uri="{28A0092B-C50C-407E-A947-70E740481C1C}">
                <a14:useLocalDpi xmlns:a14="http://schemas.microsoft.com/office/drawing/2010/main" val="0"/>
              </a:ext>
            </a:extLst>
          </a:blip>
          <a:srcRect l="25623" r="21024"/>
          <a:stretch/>
        </p:blipFill>
        <p:spPr>
          <a:xfrm>
            <a:off x="2426062" y="1405178"/>
            <a:ext cx="7584351" cy="5147507"/>
          </a:xfrm>
          <a:prstGeom prst="rect">
            <a:avLst/>
          </a:prstGeom>
        </p:spPr>
      </p:pic>
      <p:pic>
        <p:nvPicPr>
          <p:cNvPr id="11" name="Picture 10">
            <a:extLst>
              <a:ext uri="{FF2B5EF4-FFF2-40B4-BE49-F238E27FC236}">
                <a16:creationId xmlns:a16="http://schemas.microsoft.com/office/drawing/2014/main" id="{86C5D26C-EE14-4DA8-94C0-0BFF070F9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0412" y="4348910"/>
            <a:ext cx="2088643" cy="2273221"/>
          </a:xfrm>
          <a:prstGeom prst="rect">
            <a:avLst/>
          </a:prstGeom>
        </p:spPr>
      </p:pic>
    </p:spTree>
    <p:extLst>
      <p:ext uri="{BB962C8B-B14F-4D97-AF65-F5344CB8AC3E}">
        <p14:creationId xmlns:p14="http://schemas.microsoft.com/office/powerpoint/2010/main" val="159393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3299-6E74-4AA8-AC95-A54BA71FB3AC}"/>
              </a:ext>
            </a:extLst>
          </p:cNvPr>
          <p:cNvSpPr>
            <a:spLocks noGrp="1"/>
          </p:cNvSpPr>
          <p:nvPr>
            <p:ph type="title"/>
          </p:nvPr>
        </p:nvSpPr>
        <p:spPr>
          <a:xfrm>
            <a:off x="855768" y="372393"/>
            <a:ext cx="10724938" cy="1351952"/>
          </a:xfrm>
          <a:noFill/>
        </p:spPr>
        <p:txBody>
          <a:bodyPr>
            <a:normAutofit/>
          </a:bodyPr>
          <a:lstStyle/>
          <a:p>
            <a:r>
              <a:rPr lang="fr-FR" sz="4080" err="1"/>
              <a:t>Three</a:t>
            </a:r>
            <a:r>
              <a:rPr lang="fr-FR" sz="4080"/>
              <a:t> </a:t>
            </a:r>
            <a:r>
              <a:rPr lang="fr-FR" sz="4080" err="1"/>
              <a:t>nested</a:t>
            </a:r>
            <a:r>
              <a:rPr lang="fr-FR" sz="4080"/>
              <a:t> concepts</a:t>
            </a:r>
          </a:p>
        </p:txBody>
      </p:sp>
      <p:sp>
        <p:nvSpPr>
          <p:cNvPr id="7" name="Rectangle: Rounded Corners 6">
            <a:extLst>
              <a:ext uri="{FF2B5EF4-FFF2-40B4-BE49-F238E27FC236}">
                <a16:creationId xmlns:a16="http://schemas.microsoft.com/office/drawing/2014/main" id="{72BF2ACE-A998-4EDB-A096-CCA0F02CE4A1}"/>
              </a:ext>
            </a:extLst>
          </p:cNvPr>
          <p:cNvSpPr/>
          <p:nvPr/>
        </p:nvSpPr>
        <p:spPr>
          <a:xfrm>
            <a:off x="460490" y="2080979"/>
            <a:ext cx="8628063" cy="1298416"/>
          </a:xfrm>
          <a:prstGeom prst="roundRect">
            <a:avLst>
              <a:gd name="adj" fmla="val 10000"/>
            </a:avLst>
          </a:prstGeom>
          <a:solidFill>
            <a:schemeClr val="accent1">
              <a:lumMod val="50000"/>
            </a:schemeClr>
          </a:solidFill>
        </p:spPr>
        <p:style>
          <a:lnRef idx="0">
            <a:schemeClr val="dk1">
              <a:hueOff val="0"/>
              <a:satOff val="0"/>
              <a:lumOff val="0"/>
              <a:alphaOff val="0"/>
            </a:schemeClr>
          </a:lnRef>
          <a:fillRef idx="1">
            <a:schemeClr val="accent1">
              <a:tint val="55000"/>
              <a:hueOff val="0"/>
              <a:satOff val="0"/>
              <a:lumOff val="0"/>
              <a:alphaOff val="0"/>
            </a:schemeClr>
          </a:fillRef>
          <a:effectRef idx="2">
            <a:schemeClr val="accent1">
              <a:tint val="55000"/>
              <a:hueOff val="0"/>
              <a:satOff val="0"/>
              <a:lumOff val="0"/>
              <a:alphaOff val="0"/>
            </a:schemeClr>
          </a:effectRef>
          <a:fontRef idx="minor">
            <a:schemeClr val="dk1">
              <a:hueOff val="0"/>
              <a:satOff val="0"/>
              <a:lumOff val="0"/>
              <a:alphaOff val="0"/>
            </a:schemeClr>
          </a:fontRef>
        </p:style>
      </p:sp>
      <p:sp>
        <p:nvSpPr>
          <p:cNvPr id="9" name="Rectangle 8">
            <a:extLst>
              <a:ext uri="{FF2B5EF4-FFF2-40B4-BE49-F238E27FC236}">
                <a16:creationId xmlns:a16="http://schemas.microsoft.com/office/drawing/2014/main" id="{FEDF2968-383E-47EA-9548-19AC868145FD}"/>
              </a:ext>
            </a:extLst>
          </p:cNvPr>
          <p:cNvSpPr/>
          <p:nvPr/>
        </p:nvSpPr>
        <p:spPr>
          <a:xfrm>
            <a:off x="853260" y="2373123"/>
            <a:ext cx="714827" cy="714129"/>
          </a:xfrm>
          <a:prstGeom prst="rect">
            <a:avLst/>
          </a:prstGeom>
          <a:blipFill>
            <a:blip r:embed="rId3">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3">
            <a:scrgbClr r="0" g="0" b="0"/>
          </a:fillRef>
          <a:effectRef idx="2">
            <a:schemeClr val="accent1">
              <a:shade val="50000"/>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F6ECE030-BE7A-461D-930C-40A78B89D3AA}"/>
              </a:ext>
            </a:extLst>
          </p:cNvPr>
          <p:cNvSpPr/>
          <p:nvPr/>
        </p:nvSpPr>
        <p:spPr>
          <a:xfrm>
            <a:off x="1960858" y="2080979"/>
            <a:ext cx="6946409" cy="1299685"/>
          </a:xfrm>
          <a:custGeom>
            <a:avLst/>
            <a:gdLst>
              <a:gd name="connsiteX0" fmla="*/ 0 w 8868857"/>
              <a:gd name="connsiteY0" fmla="*/ 0 h 1274317"/>
              <a:gd name="connsiteX1" fmla="*/ 8868857 w 8868857"/>
              <a:gd name="connsiteY1" fmla="*/ 0 h 1274317"/>
              <a:gd name="connsiteX2" fmla="*/ 8868857 w 8868857"/>
              <a:gd name="connsiteY2" fmla="*/ 1274317 h 1274317"/>
              <a:gd name="connsiteX3" fmla="*/ 0 w 8868857"/>
              <a:gd name="connsiteY3" fmla="*/ 1274317 h 1274317"/>
              <a:gd name="connsiteX4" fmla="*/ 0 w 8868857"/>
              <a:gd name="connsiteY4" fmla="*/ 0 h 127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57" h="1274317">
                <a:moveTo>
                  <a:pt x="0" y="0"/>
                </a:moveTo>
                <a:lnTo>
                  <a:pt x="8868857" y="0"/>
                </a:lnTo>
                <a:lnTo>
                  <a:pt x="8868857" y="1274317"/>
                </a:lnTo>
                <a:lnTo>
                  <a:pt x="0" y="12743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50" tIns="137550" rIns="137550" bIns="137550" numCol="1" spcCol="1270" anchor="ctr" anchorCtr="0">
            <a:noAutofit/>
          </a:bodyPr>
          <a:lstStyle/>
          <a:p>
            <a:pPr defTabSz="725353">
              <a:spcBef>
                <a:spcPct val="0"/>
              </a:spcBef>
              <a:spcAft>
                <a:spcPct val="35000"/>
              </a:spcAft>
            </a:pPr>
            <a:r>
              <a:rPr lang="en-US" sz="1632" b="1">
                <a:highlight>
                  <a:srgbClr val="FFFF00"/>
                </a:highlight>
              </a:rPr>
              <a:t>Artificial Intelligence</a:t>
            </a:r>
            <a:r>
              <a:rPr lang="en-US" sz="1632" b="1"/>
              <a:t>:</a:t>
            </a:r>
            <a:r>
              <a:rPr lang="en-US" sz="1632"/>
              <a:t> </a:t>
            </a:r>
            <a:r>
              <a:rPr lang="fr-FR" sz="1632">
                <a:solidFill>
                  <a:prstClr val="white">
                    <a:hueOff val="0"/>
                    <a:satOff val="0"/>
                    <a:lumOff val="0"/>
                    <a:alphaOff val="0"/>
                  </a:prstClr>
                </a:solidFill>
                <a:latin typeface="Calibri" panose="020F0502020204030204"/>
              </a:rPr>
              <a:t>AI </a:t>
            </a:r>
            <a:r>
              <a:rPr lang="fr-FR" sz="1632" err="1">
                <a:solidFill>
                  <a:prstClr val="white">
                    <a:hueOff val="0"/>
                    <a:satOff val="0"/>
                    <a:lumOff val="0"/>
                    <a:alphaOff val="0"/>
                  </a:prstClr>
                </a:solidFill>
                <a:latin typeface="Calibri" panose="020F0502020204030204"/>
              </a:rPr>
              <a:t>refers</a:t>
            </a:r>
            <a:r>
              <a:rPr lang="fr-FR" sz="1632">
                <a:solidFill>
                  <a:prstClr val="white">
                    <a:hueOff val="0"/>
                    <a:satOff val="0"/>
                    <a:lumOff val="0"/>
                    <a:alphaOff val="0"/>
                  </a:prstClr>
                </a:solidFill>
                <a:latin typeface="Calibri" panose="020F0502020204030204"/>
              </a:rPr>
              <a:t> to scenarios </a:t>
            </a:r>
            <a:r>
              <a:rPr lang="fr-FR" sz="1632" err="1">
                <a:solidFill>
                  <a:prstClr val="white">
                    <a:hueOff val="0"/>
                    <a:satOff val="0"/>
                    <a:lumOff val="0"/>
                    <a:alphaOff val="0"/>
                  </a:prstClr>
                </a:solidFill>
                <a:latin typeface="Calibri" panose="020F0502020204030204"/>
              </a:rPr>
              <a:t>where</a:t>
            </a:r>
            <a:r>
              <a:rPr lang="fr-FR" sz="1632">
                <a:solidFill>
                  <a:prstClr val="white">
                    <a:hueOff val="0"/>
                    <a:satOff val="0"/>
                    <a:lumOff val="0"/>
                    <a:alphaOff val="0"/>
                  </a:prstClr>
                </a:solidFill>
                <a:latin typeface="Calibri" panose="020F0502020204030204"/>
              </a:rPr>
              <a:t> a machine </a:t>
            </a:r>
            <a:r>
              <a:rPr lang="fr-FR" sz="1632" err="1">
                <a:solidFill>
                  <a:prstClr val="white">
                    <a:hueOff val="0"/>
                    <a:satOff val="0"/>
                    <a:lumOff val="0"/>
                    <a:alphaOff val="0"/>
                  </a:prstClr>
                </a:solidFill>
                <a:latin typeface="Calibri" panose="020F0502020204030204"/>
              </a:rPr>
              <a:t>mimics</a:t>
            </a:r>
            <a:r>
              <a:rPr lang="fr-FR" sz="1632">
                <a:solidFill>
                  <a:prstClr val="white">
                    <a:hueOff val="0"/>
                    <a:satOff val="0"/>
                    <a:lumOff val="0"/>
                    <a:alphaOff val="0"/>
                  </a:prstClr>
                </a:solidFill>
                <a:latin typeface="Calibri" panose="020F0502020204030204"/>
              </a:rPr>
              <a:t> the cognitive </a:t>
            </a:r>
            <a:r>
              <a:rPr lang="fr-FR" sz="1632" err="1">
                <a:solidFill>
                  <a:prstClr val="white">
                    <a:hueOff val="0"/>
                    <a:satOff val="0"/>
                    <a:lumOff val="0"/>
                    <a:alphaOff val="0"/>
                  </a:prstClr>
                </a:solidFill>
                <a:latin typeface="Calibri" panose="020F0502020204030204"/>
              </a:rPr>
              <a:t>functions</a:t>
            </a:r>
            <a:r>
              <a:rPr lang="fr-FR" sz="1632">
                <a:solidFill>
                  <a:prstClr val="white">
                    <a:hueOff val="0"/>
                    <a:satOff val="0"/>
                    <a:lumOff val="0"/>
                    <a:alphaOff val="0"/>
                  </a:prstClr>
                </a:solidFill>
                <a:latin typeface="Calibri" panose="020F0502020204030204"/>
              </a:rPr>
              <a:t> </a:t>
            </a:r>
            <a:r>
              <a:rPr lang="fr-FR" sz="1632" err="1">
                <a:solidFill>
                  <a:prstClr val="white">
                    <a:hueOff val="0"/>
                    <a:satOff val="0"/>
                    <a:lumOff val="0"/>
                    <a:alphaOff val="0"/>
                  </a:prstClr>
                </a:solidFill>
                <a:latin typeface="Calibri" panose="020F0502020204030204"/>
              </a:rPr>
              <a:t>associated</a:t>
            </a:r>
            <a:r>
              <a:rPr lang="fr-FR" sz="1632">
                <a:solidFill>
                  <a:prstClr val="white">
                    <a:hueOff val="0"/>
                    <a:satOff val="0"/>
                    <a:lumOff val="0"/>
                    <a:alphaOff val="0"/>
                  </a:prstClr>
                </a:solidFill>
                <a:latin typeface="Calibri" panose="020F0502020204030204"/>
              </a:rPr>
              <a:t> </a:t>
            </a:r>
            <a:r>
              <a:rPr lang="fr-FR" sz="1632" err="1">
                <a:solidFill>
                  <a:prstClr val="white">
                    <a:hueOff val="0"/>
                    <a:satOff val="0"/>
                    <a:lumOff val="0"/>
                    <a:alphaOff val="0"/>
                  </a:prstClr>
                </a:solidFill>
                <a:latin typeface="Calibri" panose="020F0502020204030204"/>
              </a:rPr>
              <a:t>with</a:t>
            </a:r>
            <a:r>
              <a:rPr lang="fr-FR" sz="1632">
                <a:solidFill>
                  <a:prstClr val="white">
                    <a:hueOff val="0"/>
                    <a:satOff val="0"/>
                    <a:lumOff val="0"/>
                    <a:alphaOff val="0"/>
                  </a:prstClr>
                </a:solidFill>
                <a:latin typeface="Calibri" panose="020F0502020204030204"/>
              </a:rPr>
              <a:t> </a:t>
            </a:r>
            <a:r>
              <a:rPr lang="fr-FR" sz="1632" err="1">
                <a:solidFill>
                  <a:prstClr val="white">
                    <a:hueOff val="0"/>
                    <a:satOff val="0"/>
                    <a:lumOff val="0"/>
                    <a:alphaOff val="0"/>
                  </a:prstClr>
                </a:solidFill>
                <a:latin typeface="Calibri" panose="020F0502020204030204"/>
              </a:rPr>
              <a:t>human</a:t>
            </a:r>
            <a:r>
              <a:rPr lang="fr-FR" sz="1632">
                <a:solidFill>
                  <a:prstClr val="white">
                    <a:hueOff val="0"/>
                    <a:satOff val="0"/>
                    <a:lumOff val="0"/>
                    <a:alphaOff val="0"/>
                  </a:prstClr>
                </a:solidFill>
                <a:latin typeface="Calibri" panose="020F0502020204030204"/>
              </a:rPr>
              <a:t> </a:t>
            </a:r>
            <a:r>
              <a:rPr lang="fr-FR" sz="1632" err="1">
                <a:solidFill>
                  <a:prstClr val="white">
                    <a:hueOff val="0"/>
                    <a:satOff val="0"/>
                    <a:lumOff val="0"/>
                    <a:alphaOff val="0"/>
                  </a:prstClr>
                </a:solidFill>
                <a:latin typeface="Calibri" panose="020F0502020204030204"/>
              </a:rPr>
              <a:t>minds</a:t>
            </a:r>
            <a:r>
              <a:rPr lang="fr-FR" sz="1632">
                <a:solidFill>
                  <a:prstClr val="white">
                    <a:hueOff val="0"/>
                    <a:satOff val="0"/>
                    <a:lumOff val="0"/>
                    <a:alphaOff val="0"/>
                  </a:prstClr>
                </a:solidFill>
                <a:latin typeface="Calibri" panose="020F0502020204030204"/>
              </a:rPr>
              <a:t>.</a:t>
            </a:r>
            <a:endParaRPr lang="en-US" sz="1632">
              <a:solidFill>
                <a:prstClr val="white">
                  <a:hueOff val="0"/>
                  <a:satOff val="0"/>
                  <a:lumOff val="0"/>
                  <a:alphaOff val="0"/>
                </a:prstClr>
              </a:solidFill>
              <a:latin typeface="Calibri" panose="020F0502020204030204"/>
            </a:endParaRPr>
          </a:p>
        </p:txBody>
      </p:sp>
      <p:sp>
        <p:nvSpPr>
          <p:cNvPr id="14" name="Rectangle: Rounded Corners 13">
            <a:extLst>
              <a:ext uri="{FF2B5EF4-FFF2-40B4-BE49-F238E27FC236}">
                <a16:creationId xmlns:a16="http://schemas.microsoft.com/office/drawing/2014/main" id="{587401B5-EAD4-4A74-8816-690517C1369F}"/>
              </a:ext>
            </a:extLst>
          </p:cNvPr>
          <p:cNvSpPr/>
          <p:nvPr/>
        </p:nvSpPr>
        <p:spPr>
          <a:xfrm>
            <a:off x="460489" y="3581428"/>
            <a:ext cx="8628063" cy="1298416"/>
          </a:xfrm>
          <a:prstGeom prst="roundRect">
            <a:avLst>
              <a:gd name="adj" fmla="val 10000"/>
            </a:avLst>
          </a:prstGeom>
          <a:solidFill>
            <a:schemeClr val="accent1">
              <a:lumMod val="75000"/>
            </a:schemeClr>
          </a:solidFill>
        </p:spPr>
        <p:style>
          <a:lnRef idx="0">
            <a:schemeClr val="dk1">
              <a:hueOff val="0"/>
              <a:satOff val="0"/>
              <a:lumOff val="0"/>
              <a:alphaOff val="0"/>
            </a:schemeClr>
          </a:lnRef>
          <a:fillRef idx="1">
            <a:schemeClr val="accent1">
              <a:tint val="55000"/>
              <a:hueOff val="0"/>
              <a:satOff val="0"/>
              <a:lumOff val="0"/>
              <a:alphaOff val="0"/>
            </a:schemeClr>
          </a:fillRef>
          <a:effectRef idx="2">
            <a:schemeClr val="accent1">
              <a:tint val="55000"/>
              <a:hueOff val="0"/>
              <a:satOff val="0"/>
              <a:lumOff val="0"/>
              <a:alphaOff val="0"/>
            </a:schemeClr>
          </a:effectRef>
          <a:fontRef idx="minor">
            <a:schemeClr val="dk1">
              <a:hueOff val="0"/>
              <a:satOff val="0"/>
              <a:lumOff val="0"/>
              <a:alphaOff val="0"/>
            </a:schemeClr>
          </a:fontRef>
        </p:style>
      </p:sp>
      <p:sp>
        <p:nvSpPr>
          <p:cNvPr id="19" name="Rectangle 18">
            <a:extLst>
              <a:ext uri="{FF2B5EF4-FFF2-40B4-BE49-F238E27FC236}">
                <a16:creationId xmlns:a16="http://schemas.microsoft.com/office/drawing/2014/main" id="{8D1B4586-1BAA-41A4-BF03-102B1456D4C3}"/>
              </a:ext>
            </a:extLst>
          </p:cNvPr>
          <p:cNvSpPr/>
          <p:nvPr/>
        </p:nvSpPr>
        <p:spPr>
          <a:xfrm>
            <a:off x="853260" y="3939410"/>
            <a:ext cx="714827" cy="714129"/>
          </a:xfrm>
          <a:prstGeom prst="rect">
            <a:avLst/>
          </a:prstGeom>
          <a:blipFill>
            <a:blip r:embed="rId4">
              <a:extLst>
                <a:ext uri="{28A0092B-C50C-407E-A947-70E740481C1C}">
                  <a14:useLocalDpi xmlns:a14="http://schemas.microsoft.com/office/drawing/2010/main" val="0"/>
                </a:ext>
              </a:extLst>
            </a:blip>
            <a:srcRect/>
            <a:stretch>
              <a:fillRect l="-12000" r="-12000"/>
            </a:stretch>
          </a:blipFill>
        </p:spPr>
        <p:style>
          <a:lnRef idx="0">
            <a:schemeClr val="lt1">
              <a:hueOff val="0"/>
              <a:satOff val="0"/>
              <a:lumOff val="0"/>
              <a:alphaOff val="0"/>
            </a:schemeClr>
          </a:lnRef>
          <a:fillRef idx="3">
            <a:scrgbClr r="0" g="0" b="0"/>
          </a:fillRef>
          <a:effectRef idx="2">
            <a:schemeClr val="accent1">
              <a:shade val="50000"/>
              <a:hueOff val="268329"/>
              <a:satOff val="-6535"/>
              <a:lumOff val="28597"/>
              <a:alphaOff val="0"/>
            </a:schemeClr>
          </a:effectRef>
          <a:fontRef idx="minor">
            <a:schemeClr val="lt1"/>
          </a:fontRef>
        </p:style>
      </p:sp>
      <p:sp>
        <p:nvSpPr>
          <p:cNvPr id="21" name="Freeform: Shape 20">
            <a:extLst>
              <a:ext uri="{FF2B5EF4-FFF2-40B4-BE49-F238E27FC236}">
                <a16:creationId xmlns:a16="http://schemas.microsoft.com/office/drawing/2014/main" id="{CD5AD858-0CCA-47FE-8AD6-978D8115F6DB}"/>
              </a:ext>
            </a:extLst>
          </p:cNvPr>
          <p:cNvSpPr/>
          <p:nvPr/>
        </p:nvSpPr>
        <p:spPr>
          <a:xfrm>
            <a:off x="1960859" y="3647268"/>
            <a:ext cx="7014014" cy="1299685"/>
          </a:xfrm>
          <a:custGeom>
            <a:avLst/>
            <a:gdLst>
              <a:gd name="connsiteX0" fmla="*/ 0 w 8868857"/>
              <a:gd name="connsiteY0" fmla="*/ 0 h 1274317"/>
              <a:gd name="connsiteX1" fmla="*/ 8868857 w 8868857"/>
              <a:gd name="connsiteY1" fmla="*/ 0 h 1274317"/>
              <a:gd name="connsiteX2" fmla="*/ 8868857 w 8868857"/>
              <a:gd name="connsiteY2" fmla="*/ 1274317 h 1274317"/>
              <a:gd name="connsiteX3" fmla="*/ 0 w 8868857"/>
              <a:gd name="connsiteY3" fmla="*/ 1274317 h 1274317"/>
              <a:gd name="connsiteX4" fmla="*/ 0 w 8868857"/>
              <a:gd name="connsiteY4" fmla="*/ 0 h 127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57" h="1274317">
                <a:moveTo>
                  <a:pt x="0" y="0"/>
                </a:moveTo>
                <a:lnTo>
                  <a:pt x="8868857" y="0"/>
                </a:lnTo>
                <a:lnTo>
                  <a:pt x="8868857" y="1274317"/>
                </a:lnTo>
                <a:lnTo>
                  <a:pt x="0" y="12743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50" tIns="137550" rIns="137550" bIns="137550" numCol="1" spcCol="1270" anchor="ctr" anchorCtr="0">
            <a:noAutofit/>
          </a:bodyPr>
          <a:lstStyle/>
          <a:p>
            <a:pPr defTabSz="725353">
              <a:spcBef>
                <a:spcPct val="0"/>
              </a:spcBef>
              <a:spcAft>
                <a:spcPct val="35000"/>
              </a:spcAft>
            </a:pPr>
            <a:r>
              <a:rPr lang="en-US" sz="1632" b="1">
                <a:highlight>
                  <a:srgbClr val="FFFF00"/>
                </a:highlight>
              </a:rPr>
              <a:t>Machine Learning</a:t>
            </a:r>
            <a:r>
              <a:rPr lang="en-US" sz="1632" b="1"/>
              <a:t>:</a:t>
            </a:r>
            <a:r>
              <a:rPr lang="en-US" sz="1632"/>
              <a:t> A subset of AI -- self-learning algorithms that detect patterns and anomalies. They get better as they consume more data (but that improvement will eventually level off, and more data will not lead to an increase in performance). Machine Learning does two things: It senses and predicts.</a:t>
            </a:r>
          </a:p>
        </p:txBody>
      </p:sp>
      <p:sp>
        <p:nvSpPr>
          <p:cNvPr id="22" name="Rectangle: Rounded Corners 21">
            <a:extLst>
              <a:ext uri="{FF2B5EF4-FFF2-40B4-BE49-F238E27FC236}">
                <a16:creationId xmlns:a16="http://schemas.microsoft.com/office/drawing/2014/main" id="{C6621AC7-E403-4702-80B4-377E02884D38}"/>
              </a:ext>
            </a:extLst>
          </p:cNvPr>
          <p:cNvSpPr/>
          <p:nvPr/>
        </p:nvSpPr>
        <p:spPr>
          <a:xfrm>
            <a:off x="460490" y="5070645"/>
            <a:ext cx="8628063" cy="1709198"/>
          </a:xfrm>
          <a:prstGeom prst="roundRect">
            <a:avLst>
              <a:gd name="adj" fmla="val 10000"/>
            </a:avLst>
          </a:prstGeom>
          <a:solidFill>
            <a:schemeClr val="accent1">
              <a:lumMod val="60000"/>
              <a:lumOff val="40000"/>
            </a:schemeClr>
          </a:solidFill>
        </p:spPr>
        <p:style>
          <a:lnRef idx="0">
            <a:schemeClr val="dk1">
              <a:hueOff val="0"/>
              <a:satOff val="0"/>
              <a:lumOff val="0"/>
              <a:alphaOff val="0"/>
            </a:schemeClr>
          </a:lnRef>
          <a:fillRef idx="1">
            <a:schemeClr val="accent1">
              <a:tint val="55000"/>
              <a:hueOff val="0"/>
              <a:satOff val="0"/>
              <a:lumOff val="0"/>
              <a:alphaOff val="0"/>
            </a:schemeClr>
          </a:fillRef>
          <a:effectRef idx="2">
            <a:schemeClr val="accent1">
              <a:tint val="55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FB4BEFCF-CDB4-494F-AA8D-CEDDFEDD0DA4}"/>
              </a:ext>
            </a:extLst>
          </p:cNvPr>
          <p:cNvSpPr/>
          <p:nvPr/>
        </p:nvSpPr>
        <p:spPr>
          <a:xfrm>
            <a:off x="853643" y="5505698"/>
            <a:ext cx="714827" cy="714129"/>
          </a:xfrm>
          <a:prstGeom prst="rect">
            <a:avLst/>
          </a:prstGeom>
          <a:blipFill>
            <a:blip r:embed="rId5">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3">
            <a:scrgbClr r="0" g="0" b="0"/>
          </a:fillRef>
          <a:effectRef idx="2">
            <a:schemeClr val="accent1">
              <a:shade val="50000"/>
              <a:hueOff val="268329"/>
              <a:satOff val="-6535"/>
              <a:lumOff val="28597"/>
              <a:alphaOff val="0"/>
            </a:schemeClr>
          </a:effectRef>
          <a:fontRef idx="minor">
            <a:schemeClr val="lt1"/>
          </a:fontRef>
        </p:style>
      </p:sp>
      <p:sp>
        <p:nvSpPr>
          <p:cNvPr id="24" name="Freeform: Shape 23">
            <a:extLst>
              <a:ext uri="{FF2B5EF4-FFF2-40B4-BE49-F238E27FC236}">
                <a16:creationId xmlns:a16="http://schemas.microsoft.com/office/drawing/2014/main" id="{86AD7FFC-D3F5-45DE-841A-F33A158C619A}"/>
              </a:ext>
            </a:extLst>
          </p:cNvPr>
          <p:cNvSpPr/>
          <p:nvPr/>
        </p:nvSpPr>
        <p:spPr>
          <a:xfrm>
            <a:off x="1961627" y="5213556"/>
            <a:ext cx="6945641" cy="1299685"/>
          </a:xfrm>
          <a:custGeom>
            <a:avLst/>
            <a:gdLst>
              <a:gd name="connsiteX0" fmla="*/ 0 w 8868857"/>
              <a:gd name="connsiteY0" fmla="*/ 0 h 1274317"/>
              <a:gd name="connsiteX1" fmla="*/ 8868857 w 8868857"/>
              <a:gd name="connsiteY1" fmla="*/ 0 h 1274317"/>
              <a:gd name="connsiteX2" fmla="*/ 8868857 w 8868857"/>
              <a:gd name="connsiteY2" fmla="*/ 1274317 h 1274317"/>
              <a:gd name="connsiteX3" fmla="*/ 0 w 8868857"/>
              <a:gd name="connsiteY3" fmla="*/ 1274317 h 1274317"/>
              <a:gd name="connsiteX4" fmla="*/ 0 w 8868857"/>
              <a:gd name="connsiteY4" fmla="*/ 0 h 127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57" h="1274317">
                <a:moveTo>
                  <a:pt x="0" y="0"/>
                </a:moveTo>
                <a:lnTo>
                  <a:pt x="8868857" y="0"/>
                </a:lnTo>
                <a:lnTo>
                  <a:pt x="8868857" y="1274317"/>
                </a:lnTo>
                <a:lnTo>
                  <a:pt x="0" y="12743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50" tIns="137550" rIns="137550" bIns="137550" numCol="1" spcCol="1270" anchor="ctr" anchorCtr="0">
            <a:noAutofit/>
          </a:bodyPr>
          <a:lstStyle/>
          <a:p>
            <a:pPr defTabSz="725353">
              <a:spcBef>
                <a:spcPct val="0"/>
              </a:spcBef>
              <a:spcAft>
                <a:spcPct val="35000"/>
              </a:spcAft>
            </a:pPr>
            <a:r>
              <a:rPr lang="en-US" sz="1632" b="1">
                <a:highlight>
                  <a:srgbClr val="FFFF00"/>
                </a:highlight>
              </a:rPr>
              <a:t>Deep Learning</a:t>
            </a:r>
            <a:r>
              <a:rPr lang="en-US" sz="1632" b="1"/>
              <a:t>:</a:t>
            </a:r>
            <a:r>
              <a:rPr lang="en-US" sz="1632"/>
              <a:t> A subset of Machine Learning. Deep learning is also best applied to problems centering around perception and language. To keep this simple, think of the concept of machine learning -- but when it comes to deep learning, there’s no ‘ceiling’ of improvement based on data ingestion. It continues to get better, and the only limitation is your ability to feed it more data. Here, you need massive computational power.</a:t>
            </a:r>
          </a:p>
        </p:txBody>
      </p:sp>
      <p:grpSp>
        <p:nvGrpSpPr>
          <p:cNvPr id="18" name="Group 17">
            <a:extLst>
              <a:ext uri="{FF2B5EF4-FFF2-40B4-BE49-F238E27FC236}">
                <a16:creationId xmlns:a16="http://schemas.microsoft.com/office/drawing/2014/main" id="{01629FA1-7338-4909-9056-7907AC874C1D}"/>
              </a:ext>
            </a:extLst>
          </p:cNvPr>
          <p:cNvGrpSpPr/>
          <p:nvPr/>
        </p:nvGrpSpPr>
        <p:grpSpPr>
          <a:xfrm>
            <a:off x="9450438" y="191410"/>
            <a:ext cx="2716730" cy="2679681"/>
            <a:chOff x="7234523" y="1535343"/>
            <a:chExt cx="4688237" cy="5032702"/>
          </a:xfrm>
        </p:grpSpPr>
        <p:sp>
          <p:nvSpPr>
            <p:cNvPr id="20" name="Oval 16">
              <a:extLst>
                <a:ext uri="{FF2B5EF4-FFF2-40B4-BE49-F238E27FC236}">
                  <a16:creationId xmlns:a16="http://schemas.microsoft.com/office/drawing/2014/main" id="{2BFB1BB9-960F-4FFF-99A9-9A61615A3ACD}"/>
                </a:ext>
              </a:extLst>
            </p:cNvPr>
            <p:cNvSpPr/>
            <p:nvPr/>
          </p:nvSpPr>
          <p:spPr bwMode="auto">
            <a:xfrm>
              <a:off x="7234523" y="1535343"/>
              <a:ext cx="4688237" cy="5027160"/>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0" rIns="182854" bIns="0" numCol="1" spcCol="0" rtlCol="0" fromWordArt="0" anchor="t" anchorCtr="0" forceAA="0" compatLnSpc="1">
              <a:prstTxWarp prst="textNoShape">
                <a:avLst/>
              </a:prstTxWarp>
              <a:noAutofit/>
            </a:bodyPr>
            <a:lstStyle/>
            <a:p>
              <a:pPr algn="ctr" defTabSz="932293" fontAlgn="base">
                <a:lnSpc>
                  <a:spcPct val="90000"/>
                </a:lnSpc>
                <a:spcBef>
                  <a:spcPct val="0"/>
                </a:spcBef>
                <a:spcAft>
                  <a:spcPts val="400"/>
                </a:spcAft>
                <a:defRPr/>
              </a:pPr>
              <a:r>
                <a:rPr lang="en-US" sz="142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Artificial Intelligence</a:t>
              </a:r>
            </a:p>
            <a:p>
              <a:pPr algn="ctr" defTabSz="932293" fontAlgn="base">
                <a:lnSpc>
                  <a:spcPct val="90000"/>
                </a:lnSpc>
                <a:spcBef>
                  <a:spcPct val="0"/>
                </a:spcBef>
                <a:spcAft>
                  <a:spcPts val="400"/>
                </a:spcAft>
                <a:defRPr/>
              </a:pPr>
              <a:endParaRPr lang="en-US" sz="816"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5" name="Oval 17">
              <a:extLst>
                <a:ext uri="{FF2B5EF4-FFF2-40B4-BE49-F238E27FC236}">
                  <a16:creationId xmlns:a16="http://schemas.microsoft.com/office/drawing/2014/main" id="{51FBB35D-ECF0-47A1-AC3C-54FFA994E4F6}"/>
                </a:ext>
              </a:extLst>
            </p:cNvPr>
            <p:cNvSpPr/>
            <p:nvPr/>
          </p:nvSpPr>
          <p:spPr bwMode="auto">
            <a:xfrm>
              <a:off x="7991359" y="3204894"/>
              <a:ext cx="3174565" cy="3363151"/>
            </a:xfrm>
            <a:prstGeom prst="ellipse">
              <a:avLst/>
            </a:prstGeom>
            <a:solidFill>
              <a:srgbClr val="44546A">
                <a:lumMod val="90000"/>
                <a:lumOff val="1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0" rIns="182854" bIns="0" numCol="1" spcCol="0" rtlCol="0" fromWordArt="0" anchor="t" anchorCtr="0" forceAA="0" compatLnSpc="1">
              <a:prstTxWarp prst="textNoShape">
                <a:avLst/>
              </a:prstTxWarp>
              <a:noAutofit/>
            </a:bodyPr>
            <a:lstStyle/>
            <a:p>
              <a:pPr algn="ctr" defTabSz="932293" fontAlgn="base">
                <a:lnSpc>
                  <a:spcPct val="90000"/>
                </a:lnSpc>
                <a:spcBef>
                  <a:spcPct val="0"/>
                </a:spcBef>
                <a:spcAft>
                  <a:spcPts val="400"/>
                </a:spcAft>
                <a:defRPr/>
              </a:pPr>
              <a:r>
                <a:rPr lang="en-US" sz="1428"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a:t>
              </a:r>
            </a:p>
          </p:txBody>
        </p:sp>
        <p:sp>
          <p:nvSpPr>
            <p:cNvPr id="26" name="Oval 18">
              <a:extLst>
                <a:ext uri="{FF2B5EF4-FFF2-40B4-BE49-F238E27FC236}">
                  <a16:creationId xmlns:a16="http://schemas.microsoft.com/office/drawing/2014/main" id="{79D731DA-E878-4BF1-8397-B5B71D2D01A5}"/>
                </a:ext>
              </a:extLst>
            </p:cNvPr>
            <p:cNvSpPr/>
            <p:nvPr/>
          </p:nvSpPr>
          <p:spPr bwMode="auto">
            <a:xfrm>
              <a:off x="8615861" y="4642484"/>
              <a:ext cx="1925561" cy="1925561"/>
            </a:xfrm>
            <a:prstGeom prst="ellipse">
              <a:avLst/>
            </a:prstGeom>
            <a:solidFill>
              <a:srgbClr val="44546A">
                <a:lumMod val="50000"/>
                <a:lumOff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ts val="400"/>
                </a:spcAft>
                <a:defRPr/>
              </a:pPr>
              <a:r>
                <a:rPr lang="en-US" sz="1428"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Deep Learning</a:t>
              </a:r>
            </a:p>
          </p:txBody>
        </p:sp>
      </p:grpSp>
    </p:spTree>
    <p:extLst>
      <p:ext uri="{BB962C8B-B14F-4D97-AF65-F5344CB8AC3E}">
        <p14:creationId xmlns:p14="http://schemas.microsoft.com/office/powerpoint/2010/main" val="3994166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721</Words>
  <Application>Microsoft Office PowerPoint</Application>
  <PresentationFormat>Custom</PresentationFormat>
  <Paragraphs>73</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Segoe UI</vt:lpstr>
      <vt:lpstr>Segoe UI Emoji</vt:lpstr>
      <vt:lpstr>Segoe UI Light</vt:lpstr>
      <vt:lpstr>Segoe UI Semibold</vt:lpstr>
      <vt:lpstr>Segoe UI Semilight</vt:lpstr>
      <vt:lpstr>Office Theme</vt:lpstr>
      <vt:lpstr>PowerPoint Presentation</vt:lpstr>
      <vt:lpstr>Contact me</vt:lpstr>
      <vt:lpstr>Objectives</vt:lpstr>
      <vt:lpstr>Agenda - Prepare for the Microsoft AI 100 certification exam</vt:lpstr>
      <vt:lpstr>What is the Microsoft AI 100 exam?</vt:lpstr>
      <vt:lpstr>Topics covered by AI-100</vt:lpstr>
      <vt:lpstr>PowerPoint Presentation</vt:lpstr>
      <vt:lpstr>Many concepts</vt:lpstr>
      <vt:lpstr>Three nested concepts</vt:lpstr>
      <vt:lpstr>PowerPoint Presentation</vt:lpstr>
      <vt:lpstr>Importance of vision</vt:lpstr>
      <vt:lpstr>AI apply to other fields</vt:lpstr>
      <vt:lpstr>What you need for AI ?</vt:lpstr>
      <vt:lpstr>General process of AI</vt:lpstr>
      <vt:lpstr>Differents jobs in AI &amp; Data science</vt:lpstr>
      <vt:lpstr>PowerPoint Presentation</vt:lpstr>
      <vt:lpstr>PowerPoint Presentation</vt:lpstr>
      <vt:lpstr>Azure AI portforlio</vt:lpstr>
      <vt:lpstr>Understanding the concepts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Stanislas Quastana</dc:creator>
  <cp:lastModifiedBy>Rahman Oridedi</cp:lastModifiedBy>
  <cp:revision>5</cp:revision>
  <dcterms:created xsi:type="dcterms:W3CDTF">2019-08-22T16:27:10Z</dcterms:created>
  <dcterms:modified xsi:type="dcterms:W3CDTF">2020-05-29T20:54:41Z</dcterms:modified>
</cp:coreProperties>
</file>